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1" r:id="rId4"/>
    <p:sldId id="258" r:id="rId5"/>
    <p:sldId id="317" r:id="rId6"/>
    <p:sldId id="312" r:id="rId7"/>
    <p:sldId id="313" r:id="rId8"/>
    <p:sldId id="314" r:id="rId9"/>
    <p:sldId id="315" r:id="rId10"/>
    <p:sldId id="316" r:id="rId11"/>
    <p:sldId id="318" r:id="rId12"/>
    <p:sldId id="260" r:id="rId13"/>
    <p:sldId id="261" r:id="rId14"/>
    <p:sldId id="262" r:id="rId15"/>
    <p:sldId id="263" r:id="rId16"/>
    <p:sldId id="264" r:id="rId17"/>
    <p:sldId id="265" r:id="rId18"/>
    <p:sldId id="277" r:id="rId19"/>
    <p:sldId id="325" r:id="rId20"/>
    <p:sldId id="266" r:id="rId21"/>
    <p:sldId id="328" r:id="rId22"/>
    <p:sldId id="329" r:id="rId23"/>
    <p:sldId id="268" r:id="rId24"/>
    <p:sldId id="269" r:id="rId25"/>
    <p:sldId id="270" r:id="rId26"/>
    <p:sldId id="272" r:id="rId27"/>
    <p:sldId id="271" r:id="rId28"/>
    <p:sldId id="274" r:id="rId29"/>
    <p:sldId id="275" r:id="rId30"/>
    <p:sldId id="273"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281" r:id="rId46"/>
    <p:sldId id="282" r:id="rId47"/>
    <p:sldId id="283" r:id="rId48"/>
    <p:sldId id="284" r:id="rId49"/>
    <p:sldId id="299" r:id="rId50"/>
    <p:sldId id="300" r:id="rId51"/>
    <p:sldId id="301" r:id="rId52"/>
    <p:sldId id="302" r:id="rId53"/>
    <p:sldId id="303" r:id="rId54"/>
    <p:sldId id="304" r:id="rId55"/>
    <p:sldId id="305" r:id="rId56"/>
    <p:sldId id="306" r:id="rId57"/>
    <p:sldId id="307" r:id="rId58"/>
    <p:sldId id="308" r:id="rId59"/>
    <p:sldId id="309"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350" r:id="rId74"/>
    <p:sldId id="352" r:id="rId75"/>
    <p:sldId id="353" r:id="rId76"/>
    <p:sldId id="354" r:id="rId77"/>
    <p:sldId id="355" r:id="rId78"/>
    <p:sldId id="356" r:id="rId79"/>
    <p:sldId id="357" r:id="rId80"/>
    <p:sldId id="358" r:id="rId81"/>
    <p:sldId id="359" r:id="rId82"/>
    <p:sldId id="362" r:id="rId83"/>
    <p:sldId id="363" r:id="rId84"/>
    <p:sldId id="364"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431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368" autoAdjust="0"/>
    <p:restoredTop sz="94718" autoAdjust="0"/>
  </p:normalViewPr>
  <p:slideViewPr>
    <p:cSldViewPr>
      <p:cViewPr varScale="1">
        <p:scale>
          <a:sx n="70" d="100"/>
          <a:sy n="70" d="100"/>
        </p:scale>
        <p:origin x="-13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99F066D-24DE-47DF-935F-FEF13A729AD7}" type="datetimeFigureOut">
              <a:rPr lang="ru-RU"/>
              <a:pPr>
                <a:defRPr/>
              </a:pPr>
              <a:t>01.03.2018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9EEA18E-4575-4365-B8E1-40F9EF55473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1E7D887-EE5B-4C9E-BE0D-D269EB3C283A}" type="datetimeFigureOut">
              <a:rPr lang="ru-RU"/>
              <a:pPr>
                <a:defRPr/>
              </a:pPr>
              <a:t>01.03.2018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FB16EC4-7E46-4916-83AE-0C226F0DFD6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239A0D9-B207-48C8-8E6F-0B22116045C4}" type="datetimeFigureOut">
              <a:rPr lang="ru-RU"/>
              <a:pPr>
                <a:defRPr/>
              </a:pPr>
              <a:t>01.03.2018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192B277-B077-4DC1-8B59-F137F403254B}"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A37769B-A18E-45A5-9269-A27F15A790C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C832855-64B8-4F69-8F44-4B85137D8BB2}" type="datetimeFigureOut">
              <a:rPr lang="ru-RU"/>
              <a:pPr>
                <a:defRPr/>
              </a:pPr>
              <a:t>01.03.2018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3179BE4-0640-44B6-95E4-1BF168DAF0BD}"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1B37F0D-C754-41C9-8723-0D7E67DCF323}" type="datetimeFigureOut">
              <a:rPr lang="ru-RU"/>
              <a:pPr>
                <a:defRPr/>
              </a:pPr>
              <a:t>01.03.2018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46FE6D9-A4FC-44AE-9E98-14869E461C3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B3D4094-22A9-4DEB-B1AC-3BEBB037443D}" type="datetimeFigureOut">
              <a:rPr lang="ru-RU"/>
              <a:pPr>
                <a:defRPr/>
              </a:pPr>
              <a:t>01.03.2018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BCE551F-D26A-423C-ACD6-2AC9DB56FC4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9F74285-6B10-4373-8CEF-ED5B427F00BA}" type="datetimeFigureOut">
              <a:rPr lang="ru-RU"/>
              <a:pPr>
                <a:defRPr/>
              </a:pPr>
              <a:t>01.03.2018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B4E1097-6CAC-4B8A-A036-47F140A2C09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65B0176-CD4C-4A85-9AC5-129FCEF4D75D}" type="datetimeFigureOut">
              <a:rPr lang="ru-RU"/>
              <a:pPr>
                <a:defRPr/>
              </a:pPr>
              <a:t>01.03.2018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F5AE4F1-07D5-43E7-B01A-4422DE50E88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A5A95E6-CE28-4021-B83B-6FD89FD10397}" type="datetimeFigureOut">
              <a:rPr lang="ru-RU"/>
              <a:pPr>
                <a:defRPr/>
              </a:pPr>
              <a:t>01.03.2018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71A672B-6AE4-4B94-861F-B171F001958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9924EAF-D078-4A70-8F2D-C15ECC40F6A1}" type="datetimeFigureOut">
              <a:rPr lang="ru-RU"/>
              <a:pPr>
                <a:defRPr/>
              </a:pPr>
              <a:t>01.03.2018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C0EE985-DEB1-440C-8E19-043B8815F6F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FFB4057-A78A-476A-85A4-1B221D85EFFF}" type="datetimeFigureOut">
              <a:rPr lang="ru-RU"/>
              <a:pPr>
                <a:defRPr/>
              </a:pPr>
              <a:t>01.03.2018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93CE473-D239-430C-B2F4-C15834A71C2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2E58693-AEFA-4505-99F6-346A5913924E}" type="datetimeFigureOut">
              <a:rPr lang="ru-RU"/>
              <a:pPr>
                <a:defRPr/>
              </a:pPr>
              <a:t>01.03.2018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F972100-01DD-475E-9223-05B24BC6ACA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k.wikipedia.org/wiki/%D0%9F%D0%B0%D0%BF%D1%96%D1%80%D1%83%D1%81_%D0%95%D0%B1%D0%B5%D1%80%D1%81%D0%B0" TargetMode="External"/><Relationship Id="rId2" Type="http://schemas.openxmlformats.org/officeDocument/2006/relationships/hyperlink" Target="https://uk.wikipedia.org/wiki/%D0%9D%D0%B0%D1%88%D0%B0_%D0%B5%D1%80%D0%B0"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7.v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_____Microsoft_Office_Excel_97-20031.xls"/><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9.v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10.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1.v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13.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14.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15.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6.v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7.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8.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9.v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20.v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21.v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slideLayout" Target="../slideLayouts/slideLayout1.xml"/><Relationship Id="rId4" Type="http://schemas.openxmlformats.org/officeDocument/2006/relationships/image" Target="../media/image93.wmf"/></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14375" y="428625"/>
            <a:ext cx="7929563" cy="5786438"/>
          </a:xfrm>
        </p:spPr>
        <p:txBody>
          <a:bodyPr rtlCol="0">
            <a:normAutofit/>
          </a:bodyPr>
          <a:lstStyle/>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a:p>
            <a:pPr eaLnBrk="1" fontAlgn="auto" hangingPunct="1">
              <a:spcAft>
                <a:spcPts val="0"/>
              </a:spcAft>
              <a:buFont typeface="Arial" pitchFamily="34" charset="0"/>
              <a:buNone/>
              <a:defRPr/>
            </a:pPr>
            <a:endParaRPr lang="uk-UA" dirty="0" smtClean="0"/>
          </a:p>
        </p:txBody>
      </p:sp>
      <p:pic>
        <p:nvPicPr>
          <p:cNvPr id="2" name="Picture 1" descr="C:\Users\Валентина\Pictures\Здор.спосіб життя\40.jp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uk-UA" sz="3200" b="1" smtClean="0">
                <a:solidFill>
                  <a:schemeClr val="tx1"/>
                </a:solidFill>
              </a:rPr>
              <a:t>Смертність чоловічого населення </a:t>
            </a:r>
            <a:br>
              <a:rPr lang="uk-UA" sz="3200" b="1" smtClean="0">
                <a:solidFill>
                  <a:schemeClr val="tx1"/>
                </a:solidFill>
              </a:rPr>
            </a:br>
            <a:r>
              <a:rPr lang="uk-UA" sz="3200" b="1" smtClean="0">
                <a:solidFill>
                  <a:schemeClr val="tx1"/>
                </a:solidFill>
              </a:rPr>
              <a:t>м. Рівне 2017 р. в працездатному віці</a:t>
            </a:r>
            <a:endParaRPr lang="ru-RU" sz="3200" b="1" smtClean="0">
              <a:solidFill>
                <a:schemeClr val="tx1"/>
              </a:solidFill>
            </a:endParaRPr>
          </a:p>
        </p:txBody>
      </p:sp>
      <p:sp>
        <p:nvSpPr>
          <p:cNvPr id="19459" name="Rectangle 3"/>
          <p:cNvSpPr>
            <a:spLocks noGrp="1" noChangeArrowheads="1"/>
          </p:cNvSpPr>
          <p:nvPr>
            <p:ph type="body" idx="1"/>
          </p:nvPr>
        </p:nvSpPr>
        <p:spPr>
          <a:solidFill>
            <a:schemeClr val="bg1"/>
          </a:solidFill>
          <a:ln>
            <a:solidFill>
              <a:schemeClr val="bg1"/>
            </a:solidFill>
          </a:ln>
        </p:spPr>
        <p:txBody>
          <a:bodyPr/>
          <a:lstStyle/>
          <a:p>
            <a:pPr eaLnBrk="1" hangingPunct="1"/>
            <a:r>
              <a:rPr lang="uk-UA" sz="2800" smtClean="0"/>
              <a:t>З </a:t>
            </a:r>
            <a:r>
              <a:rPr lang="en-US" sz="2800" smtClean="0">
                <a:solidFill>
                  <a:srgbClr val="E42835"/>
                </a:solidFill>
              </a:rPr>
              <a:t>70</a:t>
            </a:r>
            <a:r>
              <a:rPr lang="uk-UA" sz="2800" smtClean="0"/>
              <a:t> померлих осіб працездатного віку від хвороб органів кровообігу – </a:t>
            </a:r>
            <a:r>
              <a:rPr lang="en-US" sz="2800" smtClean="0">
                <a:solidFill>
                  <a:srgbClr val="E42835"/>
                </a:solidFill>
              </a:rPr>
              <a:t>59</a:t>
            </a:r>
            <a:r>
              <a:rPr lang="uk-UA" sz="2800" smtClean="0">
                <a:solidFill>
                  <a:srgbClr val="E42835"/>
                </a:solidFill>
              </a:rPr>
              <a:t> чоловіки</a:t>
            </a:r>
            <a:r>
              <a:rPr lang="uk-UA" sz="2800" smtClean="0"/>
              <a:t>;</a:t>
            </a:r>
          </a:p>
          <a:p>
            <a:pPr eaLnBrk="1" hangingPunct="1"/>
            <a:r>
              <a:rPr lang="uk-UA" sz="2800" smtClean="0"/>
              <a:t>З </a:t>
            </a:r>
            <a:r>
              <a:rPr lang="en-US" sz="2800" smtClean="0">
                <a:solidFill>
                  <a:srgbClr val="E42835"/>
                </a:solidFill>
              </a:rPr>
              <a:t>2</a:t>
            </a:r>
            <a:r>
              <a:rPr lang="uk-UA" sz="2800" smtClean="0"/>
              <a:t> осіб померлих в працездатному віці від інфаркту міокарда – </a:t>
            </a:r>
            <a:r>
              <a:rPr lang="en-US" sz="2800" smtClean="0">
                <a:solidFill>
                  <a:srgbClr val="E42835"/>
                </a:solidFill>
              </a:rPr>
              <a:t>2</a:t>
            </a:r>
            <a:r>
              <a:rPr lang="uk-UA" sz="2800" smtClean="0">
                <a:solidFill>
                  <a:srgbClr val="E42835"/>
                </a:solidFill>
              </a:rPr>
              <a:t> осіб чоловічої статі</a:t>
            </a:r>
            <a:r>
              <a:rPr lang="uk-UA" sz="2800" smtClean="0"/>
              <a:t>;</a:t>
            </a:r>
          </a:p>
          <a:p>
            <a:pPr eaLnBrk="1" hangingPunct="1"/>
            <a:r>
              <a:rPr lang="uk-UA" sz="2800" smtClean="0"/>
              <a:t>З </a:t>
            </a:r>
            <a:r>
              <a:rPr lang="en-US" sz="2800" smtClean="0">
                <a:solidFill>
                  <a:srgbClr val="E42835"/>
                </a:solidFill>
              </a:rPr>
              <a:t>17</a:t>
            </a:r>
            <a:r>
              <a:rPr lang="uk-UA" sz="2800" smtClean="0"/>
              <a:t> осіб працездатного віку, що померли від інсультів (всіх форм) – </a:t>
            </a:r>
            <a:r>
              <a:rPr lang="uk-UA" sz="2800" smtClean="0">
                <a:solidFill>
                  <a:srgbClr val="E42835"/>
                </a:solidFill>
              </a:rPr>
              <a:t>1</a:t>
            </a:r>
            <a:r>
              <a:rPr lang="en-US" sz="2800" smtClean="0">
                <a:solidFill>
                  <a:srgbClr val="E42835"/>
                </a:solidFill>
              </a:rPr>
              <a:t>6</a:t>
            </a:r>
            <a:r>
              <a:rPr lang="uk-UA" sz="2800" smtClean="0">
                <a:solidFill>
                  <a:srgbClr val="E42835"/>
                </a:solidFill>
              </a:rPr>
              <a:t> чоловіки;</a:t>
            </a:r>
          </a:p>
          <a:p>
            <a:pPr eaLnBrk="1" hangingPunct="1"/>
            <a:r>
              <a:rPr lang="uk-UA" sz="2800" smtClean="0"/>
              <a:t>З </a:t>
            </a:r>
            <a:r>
              <a:rPr lang="en-US" sz="2800" smtClean="0">
                <a:solidFill>
                  <a:srgbClr val="E42835"/>
                </a:solidFill>
              </a:rPr>
              <a:t>91</a:t>
            </a:r>
            <a:r>
              <a:rPr lang="uk-UA" sz="2800" smtClean="0"/>
              <a:t>особи працездатного віку, які померли від злоякісних новоутворень – </a:t>
            </a:r>
            <a:r>
              <a:rPr lang="en-US" sz="2800" smtClean="0">
                <a:solidFill>
                  <a:srgbClr val="E42835"/>
                </a:solidFill>
              </a:rPr>
              <a:t>54</a:t>
            </a:r>
            <a:r>
              <a:rPr lang="uk-UA" sz="2800" smtClean="0"/>
              <a:t> чоловіки</a:t>
            </a:r>
            <a:endParaRPr lang="ru-RU" sz="280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p:cNvSpPr>
            <a:spLocks noChangeArrowheads="1"/>
          </p:cNvSpPr>
          <p:nvPr/>
        </p:nvSpPr>
        <p:spPr bwMode="auto">
          <a:xfrm>
            <a:off x="709613" y="190500"/>
            <a:ext cx="7632700" cy="922338"/>
          </a:xfrm>
          <a:prstGeom prst="rect">
            <a:avLst/>
          </a:prstGeom>
          <a:noFill/>
          <a:ln w="9525">
            <a:noFill/>
            <a:miter lim="800000"/>
            <a:headEnd/>
            <a:tailEnd/>
          </a:ln>
        </p:spPr>
        <p:txBody>
          <a:bodyPr>
            <a:spAutoFit/>
          </a:bodyPr>
          <a:lstStyle/>
          <a:p>
            <a:r>
              <a:rPr lang="ru-RU"/>
              <a:t>  Емоційно-вольова регуляція психофізичного стану</a:t>
            </a:r>
          </a:p>
          <a:p>
            <a:r>
              <a:rPr lang="ru-RU" u="sng"/>
              <a:t>(вплив на емоційний стан):</a:t>
            </a:r>
            <a:br>
              <a:rPr lang="ru-RU" u="sng"/>
            </a:br>
            <a:endParaRPr lang="ru-RU" u="sng"/>
          </a:p>
        </p:txBody>
      </p:sp>
      <p:sp>
        <p:nvSpPr>
          <p:cNvPr id="30723" name="Прямоугольник 2"/>
          <p:cNvSpPr>
            <a:spLocks noChangeArrowheads="1"/>
          </p:cNvSpPr>
          <p:nvPr/>
        </p:nvSpPr>
        <p:spPr bwMode="auto">
          <a:xfrm>
            <a:off x="212725" y="1111250"/>
            <a:ext cx="5080000" cy="1754188"/>
          </a:xfrm>
          <a:prstGeom prst="rect">
            <a:avLst/>
          </a:prstGeom>
          <a:noFill/>
          <a:ln w="9525">
            <a:noFill/>
            <a:miter lim="800000"/>
            <a:headEnd/>
            <a:tailEnd/>
          </a:ln>
        </p:spPr>
        <p:txBody>
          <a:bodyPr>
            <a:spAutoFit/>
          </a:bodyPr>
          <a:lstStyle/>
          <a:p>
            <a:r>
              <a:rPr lang="ru-RU"/>
              <a:t>- </a:t>
            </a:r>
            <a:r>
              <a:rPr lang="ru-RU" i="1"/>
              <a:t>гумор</a:t>
            </a:r>
            <a:r>
              <a:rPr lang="ru-RU"/>
              <a:t> (сміх позитивно впливає на імунну систему, активізуючи Т-лімфоцити крові; у відповідь на вашу усмішку організм продукуватиме бажані гормони радості; гумор чудово «перезаряджає» негатив)</a:t>
            </a:r>
            <a:br>
              <a:rPr lang="ru-RU"/>
            </a:br>
            <a:endParaRPr lang="ru-RU"/>
          </a:p>
        </p:txBody>
      </p:sp>
      <p:sp>
        <p:nvSpPr>
          <p:cNvPr id="2" name="Прямоугольник 1"/>
          <p:cNvSpPr>
            <a:spLocks noChangeArrowheads="1"/>
          </p:cNvSpPr>
          <p:nvPr/>
        </p:nvSpPr>
        <p:spPr bwMode="auto">
          <a:xfrm>
            <a:off x="4391025" y="2565400"/>
            <a:ext cx="4572000" cy="1754188"/>
          </a:xfrm>
          <a:prstGeom prst="rect">
            <a:avLst/>
          </a:prstGeom>
          <a:noFill/>
          <a:ln w="9525">
            <a:noFill/>
            <a:miter lim="800000"/>
            <a:headEnd/>
            <a:tailEnd/>
          </a:ln>
        </p:spPr>
        <p:txBody>
          <a:bodyPr>
            <a:spAutoFit/>
          </a:bodyPr>
          <a:lstStyle/>
          <a:p>
            <a:r>
              <a:rPr lang="ru-RU" i="1"/>
              <a:t>- музика </a:t>
            </a:r>
            <a:r>
              <a:rPr lang="ru-RU"/>
              <a:t>(найкраще сприяє гармонізації психоемоційного стану прослуховування класичної музики, хоча у малих дозах рок теж буває корисним, він допомагає вивільнитись від негативних емоцій)</a:t>
            </a:r>
            <a:br>
              <a:rPr lang="ru-RU"/>
            </a:br>
            <a:endParaRPr lang="ru-RU"/>
          </a:p>
        </p:txBody>
      </p:sp>
      <p:sp>
        <p:nvSpPr>
          <p:cNvPr id="3" name="Прямоугольник 2"/>
          <p:cNvSpPr>
            <a:spLocks noChangeArrowheads="1"/>
          </p:cNvSpPr>
          <p:nvPr/>
        </p:nvSpPr>
        <p:spPr bwMode="auto">
          <a:xfrm>
            <a:off x="2632075" y="5437188"/>
            <a:ext cx="4572000" cy="646112"/>
          </a:xfrm>
          <a:prstGeom prst="rect">
            <a:avLst/>
          </a:prstGeom>
          <a:noFill/>
          <a:ln w="9525">
            <a:noFill/>
            <a:miter lim="800000"/>
            <a:headEnd/>
            <a:tailEnd/>
          </a:ln>
        </p:spPr>
        <p:txBody>
          <a:bodyPr>
            <a:spAutoFit/>
          </a:bodyPr>
          <a:lstStyle/>
          <a:p>
            <a:r>
              <a:rPr lang="ru-RU"/>
              <a:t>- </a:t>
            </a:r>
            <a:r>
              <a:rPr lang="ru-RU" i="1"/>
              <a:t>спілкування з сім’єю, друзями</a:t>
            </a:r>
            <a:r>
              <a:rPr lang="ru-RU"/>
              <a:t/>
            </a:r>
            <a:br>
              <a:rPr lang="ru-RU"/>
            </a:br>
            <a:endParaRPr lang="ru-RU"/>
          </a:p>
        </p:txBody>
      </p:sp>
      <p:pic>
        <p:nvPicPr>
          <p:cNvPr id="30724" name="Picture 4" descr="C:\Users\Лена\Desktop\Емоційне вигорання вчителів\20943590.jpg"/>
          <p:cNvPicPr>
            <a:picLocks noChangeAspect="1" noChangeArrowheads="1"/>
          </p:cNvPicPr>
          <p:nvPr/>
        </p:nvPicPr>
        <p:blipFill>
          <a:blip r:embed="rId2"/>
          <a:srcRect/>
          <a:stretch>
            <a:fillRect/>
          </a:stretch>
        </p:blipFill>
        <p:spPr bwMode="auto">
          <a:xfrm>
            <a:off x="6084888" y="652463"/>
            <a:ext cx="1709737" cy="1727200"/>
          </a:xfrm>
          <a:prstGeom prst="rect">
            <a:avLst/>
          </a:prstGeom>
          <a:noFill/>
          <a:ln w="9525">
            <a:noFill/>
            <a:miter lim="800000"/>
            <a:headEnd/>
            <a:tailEnd/>
          </a:ln>
        </p:spPr>
      </p:pic>
      <p:pic>
        <p:nvPicPr>
          <p:cNvPr id="30725" name="Picture 5" descr="C:\Users\Лена\Desktop\Емоційне вигорання вчителів\yak-vplivaye-muzika-na-lyudinu.jpg"/>
          <p:cNvPicPr>
            <a:picLocks noChangeAspect="1" noChangeArrowheads="1"/>
          </p:cNvPicPr>
          <p:nvPr/>
        </p:nvPicPr>
        <p:blipFill>
          <a:blip r:embed="rId3"/>
          <a:srcRect/>
          <a:stretch>
            <a:fillRect/>
          </a:stretch>
        </p:blipFill>
        <p:spPr bwMode="auto">
          <a:xfrm>
            <a:off x="982663" y="2924175"/>
            <a:ext cx="2528887" cy="2376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arn(inVertical)">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arn(inVertical)">
                                      <p:cBhvr>
                                        <p:cTn id="12" dur="500"/>
                                        <p:tgtEl>
                                          <p:spTgt spid="307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circle(in)">
                                      <p:cBhvr>
                                        <p:cTn id="17" dur="2000"/>
                                        <p:tgtEl>
                                          <p:spTgt spid="307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circle(in)">
                                      <p:cBhvr>
                                        <p:cTn id="27" dur="2000"/>
                                        <p:tgtEl>
                                          <p:spTgt spid="307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250825" y="260350"/>
            <a:ext cx="4572000" cy="1200150"/>
          </a:xfrm>
          <a:prstGeom prst="rect">
            <a:avLst/>
          </a:prstGeom>
          <a:noFill/>
          <a:ln w="9525">
            <a:noFill/>
            <a:miter lim="800000"/>
            <a:headEnd/>
            <a:tailEnd/>
          </a:ln>
        </p:spPr>
        <p:txBody>
          <a:bodyPr>
            <a:spAutoFit/>
          </a:bodyPr>
          <a:lstStyle/>
          <a:p>
            <a:r>
              <a:rPr lang="ru-RU"/>
              <a:t>- </a:t>
            </a:r>
            <a:r>
              <a:rPr lang="ru-RU" i="1"/>
              <a:t>заняття улюбленою справою , хобі </a:t>
            </a:r>
            <a:r>
              <a:rPr lang="ru-RU"/>
              <a:t>(комп’ютер, книжки, фільми, в’язання, садівництво, рибальство, туризм… ) </a:t>
            </a:r>
            <a:br>
              <a:rPr lang="ru-RU"/>
            </a:br>
            <a:endParaRPr lang="ru-RU"/>
          </a:p>
        </p:txBody>
      </p:sp>
      <p:sp>
        <p:nvSpPr>
          <p:cNvPr id="3" name="Прямоугольник 2"/>
          <p:cNvSpPr>
            <a:spLocks noChangeArrowheads="1"/>
          </p:cNvSpPr>
          <p:nvPr/>
        </p:nvSpPr>
        <p:spPr bwMode="auto">
          <a:xfrm>
            <a:off x="3995738" y="1450975"/>
            <a:ext cx="4572000" cy="1477963"/>
          </a:xfrm>
          <a:prstGeom prst="rect">
            <a:avLst/>
          </a:prstGeom>
          <a:noFill/>
          <a:ln w="9525">
            <a:noFill/>
            <a:miter lim="800000"/>
            <a:headEnd/>
            <a:tailEnd/>
          </a:ln>
        </p:spPr>
        <p:txBody>
          <a:bodyPr>
            <a:spAutoFit/>
          </a:bodyPr>
          <a:lstStyle/>
          <a:p>
            <a:r>
              <a:rPr lang="ru-RU"/>
              <a:t>- </a:t>
            </a:r>
            <a:r>
              <a:rPr lang="ru-RU" i="1"/>
              <a:t>спілкування з природою</a:t>
            </a:r>
            <a:r>
              <a:rPr lang="ru-RU"/>
              <a:t>(природа завжди дає людині відчуття приливу сил, відновлення енергії)</a:t>
            </a:r>
            <a:br>
              <a:rPr lang="ru-RU"/>
            </a:br>
            <a:r>
              <a:rPr lang="ru-RU" i="1"/>
              <a:t>- спілкування з тваринами</a:t>
            </a:r>
            <a:r>
              <a:rPr lang="ru-RU"/>
              <a:t/>
            </a:r>
            <a:br>
              <a:rPr lang="ru-RU"/>
            </a:br>
            <a:endParaRPr lang="ru-RU"/>
          </a:p>
        </p:txBody>
      </p:sp>
      <p:sp>
        <p:nvSpPr>
          <p:cNvPr id="4" name="Прямоугольник 3"/>
          <p:cNvSpPr>
            <a:spLocks noChangeArrowheads="1"/>
          </p:cNvSpPr>
          <p:nvPr/>
        </p:nvSpPr>
        <p:spPr bwMode="auto">
          <a:xfrm>
            <a:off x="395288" y="2708275"/>
            <a:ext cx="4572000" cy="1754188"/>
          </a:xfrm>
          <a:prstGeom prst="rect">
            <a:avLst/>
          </a:prstGeom>
          <a:noFill/>
          <a:ln w="9525">
            <a:noFill/>
            <a:miter lim="800000"/>
            <a:headEnd/>
            <a:tailEnd/>
          </a:ln>
        </p:spPr>
        <p:txBody>
          <a:bodyPr>
            <a:spAutoFit/>
          </a:bodyPr>
          <a:lstStyle/>
          <a:p>
            <a:r>
              <a:rPr lang="ru-RU" i="1"/>
              <a:t>- медитації, візуалізації </a:t>
            </a:r>
            <a:r>
              <a:rPr lang="ru-RU"/>
              <a:t>(існують цілеспрямовані, задані на певну тему візуалізації – уявно побувати у квітучому саду, відвідати улюблений куточок природи і т.д.)</a:t>
            </a:r>
            <a:br>
              <a:rPr lang="ru-RU"/>
            </a:br>
            <a:endParaRPr lang="ru-RU"/>
          </a:p>
        </p:txBody>
      </p:sp>
      <p:sp>
        <p:nvSpPr>
          <p:cNvPr id="5" name="Прямоугольник 4"/>
          <p:cNvSpPr>
            <a:spLocks noChangeArrowheads="1"/>
          </p:cNvSpPr>
          <p:nvPr/>
        </p:nvSpPr>
        <p:spPr bwMode="auto">
          <a:xfrm>
            <a:off x="2571750" y="3933825"/>
            <a:ext cx="4071938" cy="3138488"/>
          </a:xfrm>
          <a:prstGeom prst="rect">
            <a:avLst/>
          </a:prstGeom>
          <a:noFill/>
          <a:ln w="9525">
            <a:noFill/>
            <a:miter lim="800000"/>
            <a:headEnd/>
            <a:tailEnd/>
          </a:ln>
        </p:spPr>
        <p:txBody>
          <a:bodyPr>
            <a:spAutoFit/>
          </a:bodyPr>
          <a:lstStyle/>
          <a:p>
            <a:r>
              <a:rPr lang="ru-RU" i="1"/>
              <a:t>- аутотренінги </a:t>
            </a:r>
            <a:r>
              <a:rPr lang="ru-RU"/>
              <a:t>(самонавіювання)(емоційне напруження безпосередньо пов'язане з напруженням м'язів – у стані стресу організм входить у стан «бойової готовності» до активних дій; знімаючи напруження певної групи м'язів, можна впливати на негативні емоції, позбавитись від них) </a:t>
            </a:r>
            <a:br>
              <a:rPr lang="ru-RU"/>
            </a:br>
            <a:endParaRPr lang="ru-RU"/>
          </a:p>
        </p:txBody>
      </p:sp>
      <p:pic>
        <p:nvPicPr>
          <p:cNvPr id="64514" name="Picture 2" descr="C:\Users\Лена\Desktop\Емоційне вигорання вчителів\work-at-home.jpg"/>
          <p:cNvPicPr>
            <a:picLocks noChangeAspect="1" noChangeArrowheads="1"/>
          </p:cNvPicPr>
          <p:nvPr/>
        </p:nvPicPr>
        <p:blipFill>
          <a:blip r:embed="rId2"/>
          <a:srcRect/>
          <a:stretch>
            <a:fillRect/>
          </a:stretch>
        </p:blipFill>
        <p:spPr bwMode="auto">
          <a:xfrm>
            <a:off x="5973763" y="160338"/>
            <a:ext cx="1871662" cy="1365250"/>
          </a:xfrm>
          <a:prstGeom prst="rect">
            <a:avLst/>
          </a:prstGeom>
          <a:noFill/>
          <a:ln w="9525">
            <a:noFill/>
            <a:miter lim="800000"/>
            <a:headEnd/>
            <a:tailEnd/>
          </a:ln>
        </p:spPr>
      </p:pic>
      <p:pic>
        <p:nvPicPr>
          <p:cNvPr id="64515" name="Picture 3" descr="C:\Users\Лена\Desktop\Емоційне вигорання вчителів\13de7-3409897731-4d1e94b76c.jpg"/>
          <p:cNvPicPr>
            <a:picLocks noChangeAspect="1" noChangeArrowheads="1"/>
          </p:cNvPicPr>
          <p:nvPr/>
        </p:nvPicPr>
        <p:blipFill>
          <a:blip r:embed="rId3"/>
          <a:srcRect/>
          <a:stretch>
            <a:fillRect/>
          </a:stretch>
        </p:blipFill>
        <p:spPr bwMode="auto">
          <a:xfrm>
            <a:off x="684213" y="1257300"/>
            <a:ext cx="2287587" cy="1287463"/>
          </a:xfrm>
          <a:prstGeom prst="rect">
            <a:avLst/>
          </a:prstGeom>
          <a:noFill/>
          <a:ln w="9525">
            <a:noFill/>
            <a:miter lim="800000"/>
            <a:headEnd/>
            <a:tailEnd/>
          </a:ln>
        </p:spPr>
      </p:pic>
      <p:pic>
        <p:nvPicPr>
          <p:cNvPr id="64516" name="Picture 4" descr="C:\Users\Лена\Desktop\Емоційне вигорання вчителів\mediation_b01.jpg"/>
          <p:cNvPicPr>
            <a:picLocks noChangeAspect="1" noChangeArrowheads="1"/>
          </p:cNvPicPr>
          <p:nvPr/>
        </p:nvPicPr>
        <p:blipFill>
          <a:blip r:embed="rId4"/>
          <a:srcRect/>
          <a:stretch>
            <a:fillRect/>
          </a:stretch>
        </p:blipFill>
        <p:spPr bwMode="auto">
          <a:xfrm>
            <a:off x="6292850" y="2708275"/>
            <a:ext cx="2336800" cy="1644650"/>
          </a:xfrm>
          <a:prstGeom prst="rect">
            <a:avLst/>
          </a:prstGeom>
          <a:noFill/>
          <a:ln w="9525">
            <a:noFill/>
            <a:miter lim="800000"/>
            <a:headEnd/>
            <a:tailEnd/>
          </a:ln>
        </p:spPr>
      </p:pic>
      <p:pic>
        <p:nvPicPr>
          <p:cNvPr id="64517" name="Picture 5" descr="C:\Users\Лена\Desktop\Емоційне вигорання вчителів\88815.jpg"/>
          <p:cNvPicPr>
            <a:picLocks noChangeAspect="1" noChangeArrowheads="1"/>
          </p:cNvPicPr>
          <p:nvPr/>
        </p:nvPicPr>
        <p:blipFill>
          <a:blip r:embed="rId5"/>
          <a:srcRect/>
          <a:stretch>
            <a:fillRect/>
          </a:stretch>
        </p:blipFill>
        <p:spPr bwMode="auto">
          <a:xfrm>
            <a:off x="195263" y="4749800"/>
            <a:ext cx="2260600" cy="1506538"/>
          </a:xfrm>
          <a:prstGeom prst="rect">
            <a:avLst/>
          </a:prstGeom>
          <a:noFill/>
          <a:ln w="9525">
            <a:noFill/>
            <a:miter lim="800000"/>
            <a:headEnd/>
            <a:tailEnd/>
          </a:ln>
        </p:spPr>
      </p:pic>
      <p:pic>
        <p:nvPicPr>
          <p:cNvPr id="64518" name="Picture 6" descr="C:\Users\Лена\Desktop\Емоційне вигорання вчителів\Медитації.jpg"/>
          <p:cNvPicPr>
            <a:picLocks noChangeAspect="1" noChangeArrowheads="1"/>
          </p:cNvPicPr>
          <p:nvPr/>
        </p:nvPicPr>
        <p:blipFill>
          <a:blip r:embed="rId6"/>
          <a:srcRect/>
          <a:stretch>
            <a:fillRect/>
          </a:stretch>
        </p:blipFill>
        <p:spPr bwMode="auto">
          <a:xfrm>
            <a:off x="6643688" y="4691063"/>
            <a:ext cx="2403475" cy="184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circle(in)">
                                      <p:cBhvr>
                                        <p:cTn id="12" dur="2000"/>
                                        <p:tgtEl>
                                          <p:spTgt spid="645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4515"/>
                                        </p:tgtEl>
                                        <p:attrNameLst>
                                          <p:attrName>style.visibility</p:attrName>
                                        </p:attrNameLst>
                                      </p:cBhvr>
                                      <p:to>
                                        <p:strVal val="visible"/>
                                      </p:to>
                                    </p:set>
                                    <p:animEffect transition="in" filter="circle(in)">
                                      <p:cBhvr>
                                        <p:cTn id="22" dur="2000"/>
                                        <p:tgtEl>
                                          <p:spTgt spid="645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4516"/>
                                        </p:tgtEl>
                                        <p:attrNameLst>
                                          <p:attrName>style.visibility</p:attrName>
                                        </p:attrNameLst>
                                      </p:cBhvr>
                                      <p:to>
                                        <p:strVal val="visible"/>
                                      </p:to>
                                    </p:set>
                                    <p:animEffect transition="in" filter="circle(in)">
                                      <p:cBhvr>
                                        <p:cTn id="32" dur="2000"/>
                                        <p:tgtEl>
                                          <p:spTgt spid="645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4517"/>
                                        </p:tgtEl>
                                        <p:attrNameLst>
                                          <p:attrName>style.visibility</p:attrName>
                                        </p:attrNameLst>
                                      </p:cBhvr>
                                      <p:to>
                                        <p:strVal val="visible"/>
                                      </p:to>
                                    </p:set>
                                    <p:animEffect transition="in" filter="circle(in)">
                                      <p:cBhvr>
                                        <p:cTn id="42" dur="2000"/>
                                        <p:tgtEl>
                                          <p:spTgt spid="645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64518"/>
                                        </p:tgtEl>
                                        <p:attrNameLst>
                                          <p:attrName>style.visibility</p:attrName>
                                        </p:attrNameLst>
                                      </p:cBhvr>
                                      <p:to>
                                        <p:strVal val="visible"/>
                                      </p:to>
                                    </p:set>
                                    <p:animEffect transition="in" filter="circle(in)">
                                      <p:cBhvr>
                                        <p:cTn id="47" dur="20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1"/>
          <p:cNvSpPr>
            <a:spLocks noChangeArrowheads="1"/>
          </p:cNvSpPr>
          <p:nvPr/>
        </p:nvSpPr>
        <p:spPr bwMode="auto">
          <a:xfrm>
            <a:off x="611188" y="476250"/>
            <a:ext cx="7273925" cy="646113"/>
          </a:xfrm>
          <a:prstGeom prst="rect">
            <a:avLst/>
          </a:prstGeom>
          <a:noFill/>
          <a:ln w="9525">
            <a:noFill/>
            <a:miter lim="800000"/>
            <a:headEnd/>
            <a:tailEnd/>
          </a:ln>
        </p:spPr>
        <p:txBody>
          <a:bodyPr>
            <a:spAutoFit/>
          </a:bodyPr>
          <a:lstStyle/>
          <a:p>
            <a:r>
              <a:rPr lang="ru-RU"/>
              <a:t> Ціннісно-смисловий рівень регуляції психофізичного стану </a:t>
            </a:r>
          </a:p>
          <a:p>
            <a:r>
              <a:rPr lang="ru-RU" u="sng"/>
              <a:t>(вплив на думки, зміна світогляду)</a:t>
            </a:r>
          </a:p>
        </p:txBody>
      </p:sp>
      <p:sp>
        <p:nvSpPr>
          <p:cNvPr id="31747" name="Прямоугольник 2"/>
          <p:cNvSpPr>
            <a:spLocks noChangeArrowheads="1"/>
          </p:cNvSpPr>
          <p:nvPr/>
        </p:nvSpPr>
        <p:spPr bwMode="auto">
          <a:xfrm>
            <a:off x="323850" y="1325563"/>
            <a:ext cx="5688013" cy="2030412"/>
          </a:xfrm>
          <a:prstGeom prst="rect">
            <a:avLst/>
          </a:prstGeom>
          <a:noFill/>
          <a:ln w="9525">
            <a:noFill/>
            <a:miter lim="800000"/>
            <a:headEnd/>
            <a:tailEnd/>
          </a:ln>
        </p:spPr>
        <p:txBody>
          <a:bodyPr>
            <a:spAutoFit/>
          </a:bodyPr>
          <a:lstStyle/>
          <a:p>
            <a:r>
              <a:rPr lang="ru-RU"/>
              <a:t>Образа, злість , невдоволення, критика себе та інших – все це найшкідливіші для нашого організму емоції. Наш мозок викидає гормони стресу на будь-які подразники, що загрожують нашому спокою. При цьому йому зовсім байдуже, реальні вони чи вигадані. Тому і на надуману проблему організм відреагує, як на справжню. </a:t>
            </a:r>
          </a:p>
        </p:txBody>
      </p:sp>
      <p:sp>
        <p:nvSpPr>
          <p:cNvPr id="2" name="Прямоугольник 1"/>
          <p:cNvSpPr>
            <a:spLocks noChangeArrowheads="1"/>
          </p:cNvSpPr>
          <p:nvPr/>
        </p:nvSpPr>
        <p:spPr bwMode="auto">
          <a:xfrm>
            <a:off x="2484438" y="3644900"/>
            <a:ext cx="3671887" cy="2308225"/>
          </a:xfrm>
          <a:prstGeom prst="rect">
            <a:avLst/>
          </a:prstGeom>
          <a:noFill/>
          <a:ln w="9525">
            <a:noFill/>
            <a:miter lim="800000"/>
            <a:headEnd/>
            <a:tailEnd/>
          </a:ln>
        </p:spPr>
        <p:txBody>
          <a:bodyPr>
            <a:spAutoFit/>
          </a:bodyPr>
          <a:lstStyle/>
          <a:p>
            <a:r>
              <a:rPr lang="ru-RU"/>
              <a:t>Отже, важливо навчитись контролювати свої думки і емоції. Відомий дослідник стресу Сельє зазначав, що має значення не те, що з вами відбувається, а те, як ви це сприймаєте.</a:t>
            </a:r>
            <a:br>
              <a:rPr lang="ru-RU"/>
            </a:br>
            <a:endParaRPr lang="ru-RU"/>
          </a:p>
        </p:txBody>
      </p:sp>
      <p:pic>
        <p:nvPicPr>
          <p:cNvPr id="31748" name="Picture 4" descr="C:\Users\Лена\Desktop\Емоційне вигорання вчителів\22.jpeg"/>
          <p:cNvPicPr>
            <a:picLocks noChangeAspect="1" noChangeArrowheads="1"/>
          </p:cNvPicPr>
          <p:nvPr/>
        </p:nvPicPr>
        <p:blipFill>
          <a:blip r:embed="rId2"/>
          <a:srcRect/>
          <a:stretch>
            <a:fillRect/>
          </a:stretch>
        </p:blipFill>
        <p:spPr bwMode="auto">
          <a:xfrm>
            <a:off x="6300788" y="1052513"/>
            <a:ext cx="2565400" cy="1909762"/>
          </a:xfrm>
          <a:prstGeom prst="rect">
            <a:avLst/>
          </a:prstGeom>
          <a:noFill/>
          <a:ln w="9525">
            <a:noFill/>
            <a:miter lim="800000"/>
            <a:headEnd/>
            <a:tailEnd/>
          </a:ln>
        </p:spPr>
      </p:pic>
      <p:pic>
        <p:nvPicPr>
          <p:cNvPr id="31749" name="Picture 5" descr="C:\Users\Лена\Desktop\Емоційне вигорання вчителів\N478.jpg"/>
          <p:cNvPicPr>
            <a:picLocks noChangeAspect="1" noChangeArrowheads="1"/>
          </p:cNvPicPr>
          <p:nvPr/>
        </p:nvPicPr>
        <p:blipFill>
          <a:blip r:embed="rId3"/>
          <a:srcRect/>
          <a:stretch>
            <a:fillRect/>
          </a:stretch>
        </p:blipFill>
        <p:spPr bwMode="auto">
          <a:xfrm>
            <a:off x="323850" y="3448050"/>
            <a:ext cx="1822450" cy="2409825"/>
          </a:xfrm>
          <a:prstGeom prst="rect">
            <a:avLst/>
          </a:prstGeom>
          <a:noFill/>
          <a:ln w="9525">
            <a:noFill/>
            <a:miter lim="800000"/>
            <a:headEnd/>
            <a:tailEnd/>
          </a:ln>
        </p:spPr>
      </p:pic>
      <p:pic>
        <p:nvPicPr>
          <p:cNvPr id="31750" name="Picture 6" descr="C:\Users\Лена\Desktop\Емоційне вигорання вчителів\cherry-me.jpg"/>
          <p:cNvPicPr>
            <a:picLocks noChangeAspect="1" noChangeArrowheads="1"/>
          </p:cNvPicPr>
          <p:nvPr/>
        </p:nvPicPr>
        <p:blipFill>
          <a:blip r:embed="rId4"/>
          <a:srcRect/>
          <a:stretch>
            <a:fillRect/>
          </a:stretch>
        </p:blipFill>
        <p:spPr bwMode="auto">
          <a:xfrm>
            <a:off x="6321425" y="3686175"/>
            <a:ext cx="18288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arn(inVertical)">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barn(inVertical)">
                                      <p:cBhvr>
                                        <p:cTn id="12" dur="500"/>
                                        <p:tgtEl>
                                          <p:spTgt spid="3174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circle(in)">
                                      <p:cBhvr>
                                        <p:cTn id="17" dur="2000"/>
                                        <p:tgtEl>
                                          <p:spTgt spid="317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748"/>
                                        </p:tgtEl>
                                        <p:attrNameLst>
                                          <p:attrName>style.visibility</p:attrName>
                                        </p:attrNameLst>
                                      </p:cBhvr>
                                      <p:to>
                                        <p:strVal val="visible"/>
                                      </p:to>
                                    </p:set>
                                    <p:animEffect transition="in" filter="circle(in)">
                                      <p:cBhvr>
                                        <p:cTn id="22" dur="2000"/>
                                        <p:tgtEl>
                                          <p:spTgt spid="317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1750"/>
                                        </p:tgtEl>
                                        <p:attrNameLst>
                                          <p:attrName>style.visibility</p:attrName>
                                        </p:attrNameLst>
                                      </p:cBhvr>
                                      <p:to>
                                        <p:strVal val="visible"/>
                                      </p:to>
                                    </p:set>
                                    <p:animEffect transition="in" filter="circle(in)">
                                      <p:cBhvr>
                                        <p:cTn id="32"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Прямоугольник 1"/>
          <p:cNvSpPr>
            <a:spLocks noChangeArrowheads="1"/>
          </p:cNvSpPr>
          <p:nvPr/>
        </p:nvSpPr>
        <p:spPr bwMode="auto">
          <a:xfrm>
            <a:off x="755650" y="476250"/>
            <a:ext cx="4572000" cy="3416300"/>
          </a:xfrm>
          <a:prstGeom prst="rect">
            <a:avLst/>
          </a:prstGeom>
          <a:noFill/>
          <a:ln w="9525">
            <a:noFill/>
            <a:miter lim="800000"/>
            <a:headEnd/>
            <a:tailEnd/>
          </a:ln>
        </p:spPr>
        <p:txBody>
          <a:bodyPr>
            <a:spAutoFit/>
          </a:bodyPr>
          <a:lstStyle/>
          <a:p>
            <a:r>
              <a:rPr lang="ru-RU"/>
              <a:t>Відома притча про двох мандрівників, яких мучила спрага і, нарешті, діставшись до поселення, вони отримали по півсклянки води. Один з подорожніх сприйняв склянку напівповною, з вдячністю прийняв ці півсклянки води і був задоволений. Інший же сприйняв склянку напівпорожньою і лишився невдоволеним, що йому не налили повну склянку.</a:t>
            </a:r>
            <a:br>
              <a:rPr lang="ru-RU"/>
            </a:br>
            <a:endParaRPr lang="ru-RU"/>
          </a:p>
        </p:txBody>
      </p:sp>
      <p:sp>
        <p:nvSpPr>
          <p:cNvPr id="32771" name="Прямоугольник 2"/>
          <p:cNvSpPr>
            <a:spLocks noChangeArrowheads="1"/>
          </p:cNvSpPr>
          <p:nvPr/>
        </p:nvSpPr>
        <p:spPr bwMode="auto">
          <a:xfrm>
            <a:off x="3635375" y="4221163"/>
            <a:ext cx="4572000" cy="2032000"/>
          </a:xfrm>
          <a:prstGeom prst="rect">
            <a:avLst/>
          </a:prstGeom>
          <a:noFill/>
          <a:ln w="9525">
            <a:noFill/>
            <a:miter lim="800000"/>
            <a:headEnd/>
            <a:tailEnd/>
          </a:ln>
        </p:spPr>
        <p:txBody>
          <a:bodyPr>
            <a:spAutoFit/>
          </a:bodyPr>
          <a:lstStyle/>
          <a:p>
            <a:r>
              <a:rPr lang="ru-RU"/>
              <a:t>Дивились двоє в одне вікно: один угледів саме багно.</a:t>
            </a:r>
            <a:br>
              <a:rPr lang="ru-RU"/>
            </a:br>
            <a:r>
              <a:rPr lang="ru-RU"/>
              <a:t>А інший – листя, дощем умите, блакитне небо і перші квіти,</a:t>
            </a:r>
            <a:br>
              <a:rPr lang="ru-RU"/>
            </a:br>
            <a:r>
              <a:rPr lang="ru-RU"/>
              <a:t>Побачив другий – весна давно!...</a:t>
            </a:r>
            <a:br>
              <a:rPr lang="ru-RU"/>
            </a:br>
            <a:r>
              <a:rPr lang="ru-RU"/>
              <a:t>Дивились двоє в одне вікно .</a:t>
            </a:r>
            <a:br>
              <a:rPr lang="ru-RU"/>
            </a:br>
            <a:endParaRPr lang="ru-RU"/>
          </a:p>
        </p:txBody>
      </p:sp>
      <p:pic>
        <p:nvPicPr>
          <p:cNvPr id="32772" name="Picture 4" descr="C:\Users\Лена\Desktop\Емоційне вигорання вчителів\73687472_x_59523f89.jpg"/>
          <p:cNvPicPr>
            <a:picLocks noChangeAspect="1" noChangeArrowheads="1"/>
          </p:cNvPicPr>
          <p:nvPr/>
        </p:nvPicPr>
        <p:blipFill>
          <a:blip r:embed="rId2"/>
          <a:srcRect/>
          <a:stretch>
            <a:fillRect/>
          </a:stretch>
        </p:blipFill>
        <p:spPr bwMode="auto">
          <a:xfrm>
            <a:off x="5219700" y="908050"/>
            <a:ext cx="3462338" cy="2306638"/>
          </a:xfrm>
          <a:prstGeom prst="rect">
            <a:avLst/>
          </a:prstGeom>
          <a:noFill/>
          <a:ln w="9525">
            <a:noFill/>
            <a:miter lim="800000"/>
            <a:headEnd/>
            <a:tailEnd/>
          </a:ln>
        </p:spPr>
      </p:pic>
      <p:pic>
        <p:nvPicPr>
          <p:cNvPr id="32773" name="Picture 5" descr="C:\Users\Лена\Desktop\Емоційне вигорання вчителів\default.jp.jpeg"/>
          <p:cNvPicPr>
            <a:picLocks noChangeAspect="1" noChangeArrowheads="1"/>
          </p:cNvPicPr>
          <p:nvPr/>
        </p:nvPicPr>
        <p:blipFill>
          <a:blip r:embed="rId3"/>
          <a:srcRect/>
          <a:stretch>
            <a:fillRect/>
          </a:stretch>
        </p:blipFill>
        <p:spPr bwMode="auto">
          <a:xfrm>
            <a:off x="539750" y="4076700"/>
            <a:ext cx="2362200" cy="1933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inVertical)">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771"/>
                                        </p:tgtEl>
                                        <p:attrNameLst>
                                          <p:attrName>style.visibility</p:attrName>
                                        </p:attrNameLst>
                                      </p:cBhvr>
                                      <p:to>
                                        <p:strVal val="visible"/>
                                      </p:to>
                                    </p:set>
                                    <p:animEffect transition="in" filter="barn(inVertical)">
                                      <p:cBhvr>
                                        <p:cTn id="12" dur="500"/>
                                        <p:tgtEl>
                                          <p:spTgt spid="3277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772"/>
                                        </p:tgtEl>
                                        <p:attrNameLst>
                                          <p:attrName>style.visibility</p:attrName>
                                        </p:attrNameLst>
                                      </p:cBhvr>
                                      <p:to>
                                        <p:strVal val="visible"/>
                                      </p:to>
                                    </p:set>
                                    <p:animEffect transition="in" filter="circle(in)">
                                      <p:cBhvr>
                                        <p:cTn id="17" dur="2000"/>
                                        <p:tgtEl>
                                          <p:spTgt spid="3277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2773"/>
                                        </p:tgtEl>
                                        <p:attrNameLst>
                                          <p:attrName>style.visibility</p:attrName>
                                        </p:attrNameLst>
                                      </p:cBhvr>
                                      <p:to>
                                        <p:strVal val="visible"/>
                                      </p:to>
                                    </p:set>
                                    <p:animEffect transition="in" filter="circle(in)">
                                      <p:cBhvr>
                                        <p:cTn id="22"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Прямоугольник 1"/>
          <p:cNvSpPr>
            <a:spLocks noChangeArrowheads="1"/>
          </p:cNvSpPr>
          <p:nvPr/>
        </p:nvSpPr>
        <p:spPr bwMode="auto">
          <a:xfrm>
            <a:off x="323850" y="260350"/>
            <a:ext cx="4572000" cy="2862263"/>
          </a:xfrm>
          <a:prstGeom prst="rect">
            <a:avLst/>
          </a:prstGeom>
          <a:noFill/>
          <a:ln w="9525">
            <a:noFill/>
            <a:miter lim="800000"/>
            <a:headEnd/>
            <a:tailEnd/>
          </a:ln>
        </p:spPr>
        <p:txBody>
          <a:bodyPr>
            <a:spAutoFit/>
          </a:bodyPr>
          <a:lstStyle/>
          <a:p>
            <a:r>
              <a:rPr lang="ru-RU"/>
              <a:t>Отже, важливо навчитись звертати увагу на позитивні моменти життя і вміти бути вдячними за них. Негативне запитання «За що?» бажано перетворювати на позитивне «Для чого?». Для чого у моєму житті з'явилась та чи інша неприємна ситуація? Які висновки я маю з неї зробити? Чого я маю в цій ситуації навчитись?</a:t>
            </a:r>
            <a:br>
              <a:rPr lang="ru-RU"/>
            </a:br>
            <a:endParaRPr lang="ru-RU"/>
          </a:p>
        </p:txBody>
      </p:sp>
      <p:sp>
        <p:nvSpPr>
          <p:cNvPr id="33795" name="Прямоугольник 2"/>
          <p:cNvSpPr>
            <a:spLocks noChangeArrowheads="1"/>
          </p:cNvSpPr>
          <p:nvPr/>
        </p:nvSpPr>
        <p:spPr bwMode="auto">
          <a:xfrm>
            <a:off x="900113" y="2852738"/>
            <a:ext cx="4572000" cy="2308225"/>
          </a:xfrm>
          <a:prstGeom prst="rect">
            <a:avLst/>
          </a:prstGeom>
          <a:noFill/>
          <a:ln w="9525">
            <a:noFill/>
            <a:miter lim="800000"/>
            <a:headEnd/>
            <a:tailEnd/>
          </a:ln>
        </p:spPr>
        <p:txBody>
          <a:bodyPr>
            <a:spAutoFit/>
          </a:bodyPr>
          <a:lstStyle/>
          <a:p>
            <a:r>
              <a:rPr lang="ru-RU"/>
              <a:t>Якщо з таких позицій підходити до життєвих ситуацій, то вони перестають сприйматися як проблеми, і життя починає сприйматись як школа, де події і ситуації складаються таким чином, щоб ми могли навчитись саме тому, що нам потрібно.  </a:t>
            </a:r>
            <a:br>
              <a:rPr lang="ru-RU"/>
            </a:br>
            <a:endParaRPr lang="ru-RU"/>
          </a:p>
        </p:txBody>
      </p:sp>
      <p:sp>
        <p:nvSpPr>
          <p:cNvPr id="33796" name="Прямоугольник 3"/>
          <p:cNvSpPr>
            <a:spLocks noChangeArrowheads="1"/>
          </p:cNvSpPr>
          <p:nvPr/>
        </p:nvSpPr>
        <p:spPr bwMode="auto">
          <a:xfrm>
            <a:off x="4140200" y="4724400"/>
            <a:ext cx="4572000" cy="2030413"/>
          </a:xfrm>
          <a:prstGeom prst="rect">
            <a:avLst/>
          </a:prstGeom>
          <a:noFill/>
          <a:ln w="9525">
            <a:noFill/>
            <a:miter lim="800000"/>
            <a:headEnd/>
            <a:tailEnd/>
          </a:ln>
        </p:spPr>
        <p:txBody>
          <a:bodyPr>
            <a:spAutoFit/>
          </a:bodyPr>
          <a:lstStyle/>
          <a:p>
            <a:r>
              <a:rPr lang="ru-RU" b="1" i="1"/>
              <a:t>Пам’ятайте, що подібне притягує подібне: чим ми цей світ наповнюємо через думки, емоції, вчинки, те до нас і повертається. Як говориться у відомій приказці: «Що посієш, те й пожнеш».</a:t>
            </a:r>
            <a:br>
              <a:rPr lang="ru-RU" b="1" i="1"/>
            </a:br>
            <a:endParaRPr lang="ru-RU"/>
          </a:p>
        </p:txBody>
      </p:sp>
      <p:pic>
        <p:nvPicPr>
          <p:cNvPr id="33797" name="Picture 5" descr="C:\Users\Лена\Desktop\Емоційне вигорання вчителів\Sercevidday01.jpg"/>
          <p:cNvPicPr>
            <a:picLocks noChangeAspect="1" noChangeArrowheads="1"/>
          </p:cNvPicPr>
          <p:nvPr/>
        </p:nvPicPr>
        <p:blipFill>
          <a:blip r:embed="rId2"/>
          <a:srcRect/>
          <a:stretch>
            <a:fillRect/>
          </a:stretch>
        </p:blipFill>
        <p:spPr bwMode="auto">
          <a:xfrm>
            <a:off x="6156325" y="3097213"/>
            <a:ext cx="2106613" cy="1581150"/>
          </a:xfrm>
          <a:prstGeom prst="rect">
            <a:avLst/>
          </a:prstGeom>
          <a:noFill/>
          <a:ln w="9525">
            <a:noFill/>
            <a:miter lim="800000"/>
            <a:headEnd/>
            <a:tailEnd/>
          </a:ln>
        </p:spPr>
      </p:pic>
      <p:pic>
        <p:nvPicPr>
          <p:cNvPr id="33798" name="Picture 6" descr="C:\Users\Лена\Desktop\Емоційне вигорання вчителів\fitoterapiya.jpg"/>
          <p:cNvPicPr>
            <a:picLocks noChangeAspect="1" noChangeArrowheads="1"/>
          </p:cNvPicPr>
          <p:nvPr/>
        </p:nvPicPr>
        <p:blipFill>
          <a:blip r:embed="rId3"/>
          <a:srcRect/>
          <a:stretch>
            <a:fillRect/>
          </a:stretch>
        </p:blipFill>
        <p:spPr bwMode="auto">
          <a:xfrm>
            <a:off x="755650" y="4940300"/>
            <a:ext cx="2627313" cy="1789113"/>
          </a:xfrm>
          <a:prstGeom prst="rect">
            <a:avLst/>
          </a:prstGeom>
          <a:noFill/>
          <a:ln w="9525">
            <a:noFill/>
            <a:miter lim="800000"/>
            <a:headEnd/>
            <a:tailEnd/>
          </a:ln>
        </p:spPr>
      </p:pic>
      <p:pic>
        <p:nvPicPr>
          <p:cNvPr id="44041" name="Picture 9" descr="Картинки по запросу картинки емоційне вигорання медика"/>
          <p:cNvPicPr>
            <a:picLocks noChangeAspect="1" noChangeArrowheads="1"/>
          </p:cNvPicPr>
          <p:nvPr/>
        </p:nvPicPr>
        <p:blipFill>
          <a:blip r:embed="rId4"/>
          <a:srcRect/>
          <a:stretch>
            <a:fillRect/>
          </a:stretch>
        </p:blipFill>
        <p:spPr bwMode="auto">
          <a:xfrm>
            <a:off x="4929190" y="285728"/>
            <a:ext cx="2943245" cy="27955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inVertical)">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barn(inVertical)">
                                      <p:cBhvr>
                                        <p:cTn id="12" dur="500"/>
                                        <p:tgtEl>
                                          <p:spTgt spid="3379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37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3796"/>
                                        </p:tgtEl>
                                        <p:attrNameLst>
                                          <p:attrName>style.visibility</p:attrName>
                                        </p:attrNameLst>
                                      </p:cBhvr>
                                      <p:to>
                                        <p:strVal val="visible"/>
                                      </p:to>
                                    </p:set>
                                    <p:animEffect transition="in" filter="barn(inVertical)">
                                      <p:cBhvr>
                                        <p:cTn id="21" dur="500"/>
                                        <p:tgtEl>
                                          <p:spTgt spid="3379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P spid="33795" grpId="0" autoUpdateAnimBg="0"/>
      <p:bldP spid="3379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Валентина\Pictures\Здор.спосіб життя\ae861-somnenie_uajpg.jpg"/>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C:\Users\Валентина\Pictures\Здор.спосіб життя\nov.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0" y="0"/>
            <a:ext cx="9144000" cy="1417638"/>
          </a:xfrm>
        </p:spPr>
        <p:txBody>
          <a:bodyPr/>
          <a:lstStyle/>
          <a:p>
            <a:pPr eaLnBrk="1" hangingPunct="1"/>
            <a:r>
              <a:rPr lang="ru-RU" sz="2800" b="1" smtClean="0">
                <a:solidFill>
                  <a:srgbClr val="0070C0"/>
                </a:solidFill>
              </a:rPr>
              <a:t>Іншим важливим способом профілактики серцево-судинних захворювань є фізично активний спосіб життя</a:t>
            </a:r>
          </a:p>
        </p:txBody>
      </p:sp>
      <p:pic>
        <p:nvPicPr>
          <p:cNvPr id="19458" name="Picture 2" descr="C:\Users\Валентина\Pictures\Здор.спосіб життя\2.jpg"/>
          <p:cNvPicPr>
            <a:picLocks noGrp="1" noChangeAspect="1" noChangeArrowheads="1"/>
          </p:cNvPicPr>
          <p:nvPr>
            <p:ph idx="1"/>
          </p:nvPr>
        </p:nvPicPr>
        <p:blipFill>
          <a:blip r:embed="rId2"/>
          <a:srcRect/>
          <a:stretch>
            <a:fillRect/>
          </a:stretch>
        </p:blipFill>
        <p:spPr>
          <a:xfrm>
            <a:off x="-23813" y="1357313"/>
            <a:ext cx="9167813" cy="5500687"/>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500188"/>
          </a:xfrm>
        </p:spPr>
        <p:txBody>
          <a:bodyPr rtlCol="0">
            <a:noAutofit/>
          </a:bodyPr>
          <a:lstStyle/>
          <a:p>
            <a:pPr eaLnBrk="1" fontAlgn="auto" hangingPunct="1">
              <a:spcAft>
                <a:spcPts val="0"/>
              </a:spcAft>
              <a:defRPr/>
            </a:pPr>
            <a:r>
              <a:rPr lang="ru-RU" sz="3200" b="1" dirty="0" err="1" smtClean="0">
                <a:solidFill>
                  <a:schemeClr val="accent3">
                    <a:lumMod val="50000"/>
                  </a:schemeClr>
                </a:solidFill>
              </a:rPr>
              <a:t>Раціон</a:t>
            </a:r>
            <a:r>
              <a:rPr lang="ru-RU" sz="3200" b="1" dirty="0" smtClean="0">
                <a:solidFill>
                  <a:schemeClr val="accent3">
                    <a:lumMod val="50000"/>
                  </a:schemeClr>
                </a:solidFill>
              </a:rPr>
              <a:t> </a:t>
            </a:r>
            <a:r>
              <a:rPr lang="ru-RU" sz="3200" b="1" dirty="0" err="1" smtClean="0">
                <a:solidFill>
                  <a:schemeClr val="accent3">
                    <a:lumMod val="50000"/>
                  </a:schemeClr>
                </a:solidFill>
              </a:rPr>
              <a:t>харчування</a:t>
            </a:r>
            <a:r>
              <a:rPr lang="ru-RU" sz="3200" b="1" dirty="0" smtClean="0">
                <a:solidFill>
                  <a:schemeClr val="accent3">
                    <a:lumMod val="50000"/>
                  </a:schemeClr>
                </a:solidFill>
              </a:rPr>
              <a:t> - </a:t>
            </a:r>
            <a:r>
              <a:rPr lang="ru-RU" sz="3200" b="1" dirty="0" err="1" smtClean="0">
                <a:solidFill>
                  <a:schemeClr val="accent3">
                    <a:lumMod val="50000"/>
                  </a:schemeClr>
                </a:solidFill>
              </a:rPr>
              <a:t>найважливіший</a:t>
            </a:r>
            <a:r>
              <a:rPr lang="ru-RU" sz="3200" b="1" dirty="0" smtClean="0">
                <a:solidFill>
                  <a:schemeClr val="accent3">
                    <a:lumMod val="50000"/>
                  </a:schemeClr>
                </a:solidFill>
              </a:rPr>
              <a:t> фактор </a:t>
            </a:r>
            <a:r>
              <a:rPr lang="ru-RU" sz="3200" b="1" dirty="0" err="1" smtClean="0">
                <a:solidFill>
                  <a:schemeClr val="accent3">
                    <a:lumMod val="50000"/>
                  </a:schemeClr>
                </a:solidFill>
              </a:rPr>
              <a:t>профілактики</a:t>
            </a:r>
            <a:r>
              <a:rPr lang="ru-RU" sz="3200" b="1" dirty="0" smtClean="0">
                <a:solidFill>
                  <a:schemeClr val="accent3">
                    <a:lumMod val="50000"/>
                  </a:schemeClr>
                </a:solidFill>
              </a:rPr>
              <a:t> </a:t>
            </a:r>
            <a:r>
              <a:rPr lang="ru-RU" sz="3200" b="1" dirty="0" err="1" smtClean="0">
                <a:solidFill>
                  <a:schemeClr val="accent3">
                    <a:lumMod val="50000"/>
                  </a:schemeClr>
                </a:solidFill>
              </a:rPr>
              <a:t>серцево-судинних</a:t>
            </a:r>
            <a:r>
              <a:rPr lang="ru-RU" sz="3200" b="1" dirty="0" smtClean="0">
                <a:solidFill>
                  <a:schemeClr val="accent3">
                    <a:lumMod val="50000"/>
                  </a:schemeClr>
                </a:solidFill>
              </a:rPr>
              <a:t> </a:t>
            </a:r>
            <a:r>
              <a:rPr lang="ru-RU" sz="3200" b="1" dirty="0" err="1" smtClean="0">
                <a:solidFill>
                  <a:schemeClr val="accent3">
                    <a:lumMod val="50000"/>
                  </a:schemeClr>
                </a:solidFill>
              </a:rPr>
              <a:t>захворювань</a:t>
            </a:r>
            <a:endParaRPr lang="ru-RU" sz="3200" b="1" dirty="0">
              <a:solidFill>
                <a:schemeClr val="accent3">
                  <a:lumMod val="50000"/>
                </a:schemeClr>
              </a:solidFill>
            </a:endParaRPr>
          </a:p>
        </p:txBody>
      </p:sp>
      <p:pic>
        <p:nvPicPr>
          <p:cNvPr id="20482" name="Picture 2" descr="C:\Users\Валентина\Pictures\Здор.спосіб життя\3.jpg"/>
          <p:cNvPicPr>
            <a:picLocks noGrp="1" noChangeAspect="1" noChangeArrowheads="1"/>
          </p:cNvPicPr>
          <p:nvPr>
            <p:ph idx="1"/>
          </p:nvPr>
        </p:nvPicPr>
        <p:blipFill>
          <a:blip r:embed="rId2"/>
          <a:srcRect/>
          <a:stretch>
            <a:fillRect/>
          </a:stretch>
        </p:blipFill>
        <p:spPr>
          <a:xfrm>
            <a:off x="0" y="1214438"/>
            <a:ext cx="9144000" cy="564356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p:txBody>
          <a:bodyPr/>
          <a:lstStyle/>
          <a:p>
            <a:pPr eaLnBrk="1" hangingPunct="1"/>
            <a:endParaRPr lang="ru-RU" smtClean="0"/>
          </a:p>
        </p:txBody>
      </p:sp>
      <p:pic>
        <p:nvPicPr>
          <p:cNvPr id="186369" name="Picture 1" descr="C:\Users\Валентина\Pictures\Здор.спосіб життя\nov 1.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p:txBody>
          <a:bodyPr/>
          <a:lstStyle/>
          <a:p>
            <a:pPr eaLnBrk="1" hangingPunct="1"/>
            <a:endParaRPr lang="ru-RU" smtClean="0"/>
          </a:p>
        </p:txBody>
      </p:sp>
      <p:pic>
        <p:nvPicPr>
          <p:cNvPr id="22530" name="Picture 2" descr="C:\Users\Валентина\Pictures\Здор.спосіб життя\5.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p:txBody>
          <a:bodyPr/>
          <a:lstStyle/>
          <a:p>
            <a:pPr eaLnBrk="1" hangingPunct="1"/>
            <a:endParaRPr lang="ru-RU" smtClean="0"/>
          </a:p>
        </p:txBody>
      </p:sp>
      <p:pic>
        <p:nvPicPr>
          <p:cNvPr id="23554" name="Picture 2" descr="C:\Users\Валентина\Pictures\Здор.спосіб життя\6.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sers\Валентина\Pictures\Здор.спосіб життя\health.gif"/>
          <p:cNvPicPr>
            <a:picLocks noChangeAspect="1" noChangeArrowheads="1" noCrop="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786058"/>
          </a:xfrm>
        </p:spPr>
        <p:txBody>
          <a:bodyPr/>
          <a:lstStyle/>
          <a:p>
            <a:r>
              <a:rPr lang="ru-RU" sz="2400" dirty="0" err="1" smtClean="0"/>
              <a:t>Діабет</a:t>
            </a:r>
            <a:r>
              <a:rPr lang="ru-RU" sz="2400" dirty="0" smtClean="0"/>
              <a:t> — </a:t>
            </a:r>
            <a:r>
              <a:rPr lang="ru-RU" sz="2400" dirty="0" err="1" smtClean="0"/>
              <a:t>одне</a:t>
            </a:r>
            <a:r>
              <a:rPr lang="ru-RU" sz="2400" dirty="0" smtClean="0"/>
              <a:t> </a:t>
            </a:r>
            <a:r>
              <a:rPr lang="ru-RU" sz="2400" dirty="0" err="1" smtClean="0"/>
              <a:t>з</a:t>
            </a:r>
            <a:r>
              <a:rPr lang="ru-RU" sz="2400" dirty="0" smtClean="0"/>
              <a:t> перших </a:t>
            </a:r>
            <a:r>
              <a:rPr lang="ru-RU" sz="2400" dirty="0" err="1" smtClean="0"/>
              <a:t>відомих</a:t>
            </a:r>
            <a:r>
              <a:rPr lang="ru-RU" sz="2400" dirty="0" smtClean="0"/>
              <a:t> </a:t>
            </a:r>
            <a:r>
              <a:rPr lang="ru-RU" sz="2400" dirty="0" err="1" smtClean="0"/>
              <a:t>людству</a:t>
            </a:r>
            <a:r>
              <a:rPr lang="ru-RU" sz="2400" dirty="0" smtClean="0"/>
              <a:t> </a:t>
            </a:r>
            <a:r>
              <a:rPr lang="ru-RU" sz="2400" dirty="0" err="1" smtClean="0"/>
              <a:t>захворювань</a:t>
            </a:r>
            <a:r>
              <a:rPr lang="ru-RU" sz="2400" dirty="0" smtClean="0"/>
              <a:t>. </a:t>
            </a:r>
            <a:r>
              <a:rPr lang="ru-RU" sz="2400" dirty="0" err="1" smtClean="0"/>
              <a:t>Вперше</a:t>
            </a:r>
            <a:r>
              <a:rPr lang="ru-RU" sz="2400" dirty="0" smtClean="0"/>
              <a:t> стан «</a:t>
            </a:r>
            <a:r>
              <a:rPr lang="ru-RU" sz="2400" dirty="0" err="1" smtClean="0"/>
              <a:t>надмірного</a:t>
            </a:r>
            <a:r>
              <a:rPr lang="ru-RU" sz="2400" dirty="0" smtClean="0"/>
              <a:t> </a:t>
            </a:r>
            <a:r>
              <a:rPr lang="ru-RU" sz="2400" dirty="0" err="1" smtClean="0"/>
              <a:t>виділення</a:t>
            </a:r>
            <a:r>
              <a:rPr lang="ru-RU" sz="2400" dirty="0" smtClean="0"/>
              <a:t> </a:t>
            </a:r>
            <a:r>
              <a:rPr lang="ru-RU" sz="2400" dirty="0" err="1" smtClean="0"/>
              <a:t>сечі</a:t>
            </a:r>
            <a:r>
              <a:rPr lang="ru-RU" sz="2400" dirty="0" smtClean="0"/>
              <a:t>», </a:t>
            </a:r>
            <a:r>
              <a:rPr lang="ru-RU" sz="2400" dirty="0" err="1" smtClean="0"/>
              <a:t>що</a:t>
            </a:r>
            <a:r>
              <a:rPr lang="ru-RU" sz="2400" dirty="0" smtClean="0"/>
              <a:t> </a:t>
            </a:r>
            <a:r>
              <a:rPr lang="ru-RU" sz="2400" dirty="0" err="1" smtClean="0"/>
              <a:t>є</a:t>
            </a:r>
            <a:r>
              <a:rPr lang="ru-RU" sz="2400" dirty="0" smtClean="0"/>
              <a:t> одним </a:t>
            </a:r>
            <a:r>
              <a:rPr lang="ru-RU" sz="2400" dirty="0" err="1" smtClean="0"/>
              <a:t>із</a:t>
            </a:r>
            <a:r>
              <a:rPr lang="ru-RU" sz="2400" dirty="0" smtClean="0"/>
              <a:t> </a:t>
            </a:r>
            <a:r>
              <a:rPr lang="ru-RU" sz="2400" dirty="0" err="1" smtClean="0"/>
              <a:t>симптомів</a:t>
            </a:r>
            <a:r>
              <a:rPr lang="ru-RU" sz="2400" dirty="0" smtClean="0"/>
              <a:t> </a:t>
            </a:r>
            <a:r>
              <a:rPr lang="ru-RU" sz="2400" dirty="0" err="1" smtClean="0"/>
              <a:t>діабету</a:t>
            </a:r>
            <a:r>
              <a:rPr lang="ru-RU" sz="2400" dirty="0" smtClean="0"/>
              <a:t>, </a:t>
            </a:r>
            <a:r>
              <a:rPr lang="ru-RU" sz="2400" dirty="0" err="1" smtClean="0"/>
              <a:t>було</a:t>
            </a:r>
            <a:r>
              <a:rPr lang="ru-RU" sz="2400" dirty="0" smtClean="0"/>
              <a:t> описано </a:t>
            </a:r>
            <a:r>
              <a:rPr lang="ru-RU" sz="2400" dirty="0" err="1" smtClean="0"/>
              <a:t>ще</a:t>
            </a:r>
            <a:r>
              <a:rPr lang="ru-RU" sz="2400" dirty="0" smtClean="0"/>
              <a:t> у 1550 </a:t>
            </a:r>
            <a:r>
              <a:rPr lang="ru-RU" sz="2400" dirty="0" err="1" smtClean="0"/>
              <a:t>році</a:t>
            </a:r>
            <a:r>
              <a:rPr lang="ru-RU" sz="2400" dirty="0" smtClean="0"/>
              <a:t> до </a:t>
            </a:r>
            <a:r>
              <a:rPr lang="ru-RU" sz="2400" dirty="0" smtClean="0">
                <a:hlinkClick r:id="rId2" tooltip="Наша ера"/>
              </a:rPr>
              <a:t>н. е.</a:t>
            </a:r>
            <a:r>
              <a:rPr lang="ru-RU" sz="2400" dirty="0" smtClean="0"/>
              <a:t> у </a:t>
            </a:r>
            <a:r>
              <a:rPr lang="ru-RU" sz="2400" dirty="0" err="1" smtClean="0"/>
              <a:t>давньоєгипетському</a:t>
            </a:r>
            <a:r>
              <a:rPr lang="ru-RU" sz="2400" dirty="0" smtClean="0"/>
              <a:t> </a:t>
            </a:r>
            <a:r>
              <a:rPr lang="ru-RU" sz="2400" dirty="0" err="1" smtClean="0">
                <a:hlinkClick r:id="rId3" tooltip="Папірус Еберса"/>
              </a:rPr>
              <a:t>папірусі</a:t>
            </a:r>
            <a:r>
              <a:rPr lang="ru-RU" sz="2400" dirty="0" smtClean="0">
                <a:hlinkClick r:id="rId3" tooltip="Папірус Еберса"/>
              </a:rPr>
              <a:t> </a:t>
            </a:r>
            <a:r>
              <a:rPr lang="ru-RU" sz="2400" dirty="0" err="1" smtClean="0">
                <a:hlinkClick r:id="rId3" tooltip="Папірус Еберса"/>
              </a:rPr>
              <a:t>Еберса</a:t>
            </a:r>
            <a:r>
              <a:rPr lang="ru-RU" sz="2400" dirty="0" smtClean="0"/>
              <a:t>. </a:t>
            </a:r>
            <a:r>
              <a:rPr lang="ru-RU" sz="2400" dirty="0" err="1" smtClean="0"/>
              <a:t>Індійські</a:t>
            </a:r>
            <a:r>
              <a:rPr lang="ru-RU" sz="2400" dirty="0" smtClean="0"/>
              <a:t> </a:t>
            </a:r>
            <a:r>
              <a:rPr lang="ru-RU" sz="2400" dirty="0" err="1" smtClean="0"/>
              <a:t>лікарі</a:t>
            </a:r>
            <a:r>
              <a:rPr lang="ru-RU" sz="2400" dirty="0" smtClean="0"/>
              <a:t> </a:t>
            </a:r>
            <a:r>
              <a:rPr lang="ru-RU" sz="2400" dirty="0" err="1" smtClean="0"/>
              <a:t>приблизно</a:t>
            </a:r>
            <a:r>
              <a:rPr lang="ru-RU" sz="2400" dirty="0" smtClean="0"/>
              <a:t> в той же час </a:t>
            </a:r>
            <a:r>
              <a:rPr lang="ru-RU" sz="2400" dirty="0" err="1" smtClean="0"/>
              <a:t>теж</a:t>
            </a:r>
            <a:r>
              <a:rPr lang="ru-RU" sz="2400" dirty="0" smtClean="0"/>
              <a:t> </a:t>
            </a:r>
            <a:r>
              <a:rPr lang="ru-RU" sz="2400" dirty="0" err="1" smtClean="0"/>
              <a:t>були</a:t>
            </a:r>
            <a:r>
              <a:rPr lang="ru-RU" sz="2400" dirty="0" smtClean="0"/>
              <a:t> </a:t>
            </a:r>
            <a:r>
              <a:rPr lang="ru-RU" sz="2400" dirty="0" err="1" smtClean="0"/>
              <a:t>знайомі</a:t>
            </a:r>
            <a:r>
              <a:rPr lang="ru-RU" sz="2400" dirty="0" smtClean="0"/>
              <a:t> </a:t>
            </a:r>
            <a:r>
              <a:rPr lang="ru-RU" sz="2400" dirty="0" err="1" smtClean="0"/>
              <a:t>з</a:t>
            </a:r>
            <a:r>
              <a:rPr lang="ru-RU" sz="2400" dirty="0" smtClean="0"/>
              <a:t> </a:t>
            </a:r>
            <a:r>
              <a:rPr lang="ru-RU" sz="2400" dirty="0" err="1" smtClean="0"/>
              <a:t>цим</a:t>
            </a:r>
            <a:r>
              <a:rPr lang="ru-RU" sz="2400" dirty="0" smtClean="0"/>
              <a:t> </a:t>
            </a:r>
            <a:r>
              <a:rPr lang="ru-RU" sz="2400" dirty="0" err="1" smtClean="0"/>
              <a:t>захворюванням</a:t>
            </a:r>
            <a:r>
              <a:rPr lang="ru-RU" sz="2400" dirty="0" smtClean="0"/>
              <a:t> </a:t>
            </a:r>
            <a:r>
              <a:rPr lang="ru-RU" sz="2400" dirty="0" err="1" smtClean="0"/>
              <a:t>і</a:t>
            </a:r>
            <a:r>
              <a:rPr lang="ru-RU" sz="2400" dirty="0" smtClean="0"/>
              <a:t> </a:t>
            </a:r>
            <a:r>
              <a:rPr lang="ru-RU" sz="2400" dirty="0" err="1" smtClean="0"/>
              <a:t>називали</a:t>
            </a:r>
            <a:r>
              <a:rPr lang="ru-RU" sz="2400" dirty="0" smtClean="0"/>
              <a:t> </a:t>
            </a:r>
            <a:r>
              <a:rPr lang="ru-RU" sz="2400" dirty="0" err="1" smtClean="0"/>
              <a:t>його</a:t>
            </a:r>
            <a:r>
              <a:rPr lang="ru-RU" sz="2400" dirty="0" smtClean="0"/>
              <a:t> «медова сеча», </a:t>
            </a:r>
            <a:r>
              <a:rPr lang="ru-RU" sz="2400" dirty="0" err="1" smtClean="0"/>
              <a:t>відзначаючи</a:t>
            </a:r>
            <a:r>
              <a:rPr lang="ru-RU" sz="2400" dirty="0" smtClean="0"/>
              <a:t>, </a:t>
            </a:r>
            <a:r>
              <a:rPr lang="ru-RU" sz="2400" dirty="0" err="1" smtClean="0"/>
              <a:t>що</a:t>
            </a:r>
            <a:r>
              <a:rPr lang="ru-RU" sz="2400" dirty="0" smtClean="0"/>
              <a:t> солодка на смак сеча </a:t>
            </a:r>
            <a:r>
              <a:rPr lang="ru-RU" sz="2400" dirty="0" err="1" smtClean="0"/>
              <a:t>приваблює</a:t>
            </a:r>
            <a:r>
              <a:rPr lang="ru-RU" sz="2400" dirty="0" smtClean="0"/>
              <a:t> </a:t>
            </a:r>
            <a:r>
              <a:rPr lang="ru-RU" sz="2400" dirty="0" err="1" smtClean="0"/>
              <a:t>мурах</a:t>
            </a:r>
            <a:r>
              <a:rPr lang="ru-RU" sz="2400" dirty="0" smtClean="0"/>
              <a:t/>
            </a:r>
            <a:br>
              <a:rPr lang="ru-RU" sz="2400" dirty="0" smtClean="0"/>
            </a:br>
            <a:endParaRPr lang="ru-RU" sz="2400" dirty="0"/>
          </a:p>
        </p:txBody>
      </p:sp>
      <p:pic>
        <p:nvPicPr>
          <p:cNvPr id="146434" name="Picture 2" descr="Картинки по запросу цукровий діабет"/>
          <p:cNvPicPr>
            <a:picLocks noChangeAspect="1" noChangeArrowheads="1"/>
          </p:cNvPicPr>
          <p:nvPr/>
        </p:nvPicPr>
        <p:blipFill>
          <a:blip r:embed="rId4"/>
          <a:srcRect/>
          <a:stretch>
            <a:fillRect/>
          </a:stretch>
        </p:blipFill>
        <p:spPr bwMode="auto">
          <a:xfrm>
            <a:off x="0" y="2643182"/>
            <a:ext cx="9144000" cy="421481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Содержимое 2"/>
          <p:cNvSpPr>
            <a:spLocks noGrp="1"/>
          </p:cNvSpPr>
          <p:nvPr>
            <p:ph idx="1"/>
          </p:nvPr>
        </p:nvSpPr>
        <p:spPr>
          <a:xfrm>
            <a:off x="457200" y="428625"/>
            <a:ext cx="8229600" cy="5697538"/>
          </a:xfrm>
        </p:spPr>
        <p:txBody>
          <a:bodyPr/>
          <a:lstStyle/>
          <a:p>
            <a:pPr algn="ctr" eaLnBrk="1" hangingPunct="1">
              <a:buFont typeface="Arial" charset="0"/>
              <a:buNone/>
            </a:pPr>
            <a:endParaRPr lang="uk-UA" b="1" dirty="0" smtClean="0"/>
          </a:p>
          <a:p>
            <a:pPr algn="ctr" eaLnBrk="1" hangingPunct="1">
              <a:buFont typeface="Arial" charset="0"/>
              <a:buNone/>
            </a:pPr>
            <a:endParaRPr lang="ru-RU" b="1" dirty="0" smtClean="0"/>
          </a:p>
          <a:p>
            <a:pPr algn="ctr" eaLnBrk="1" hangingPunct="1">
              <a:buFont typeface="Arial" charset="0"/>
              <a:buNone/>
            </a:pPr>
            <a:r>
              <a:rPr lang="ru-RU" sz="3600" b="1" dirty="0" smtClean="0">
                <a:solidFill>
                  <a:srgbClr val="7030A0"/>
                </a:solidFill>
              </a:rPr>
              <a:t>За </a:t>
            </a:r>
            <a:r>
              <a:rPr lang="ru-RU" sz="3600" b="1" dirty="0" err="1" smtClean="0">
                <a:solidFill>
                  <a:srgbClr val="7030A0"/>
                </a:solidFill>
              </a:rPr>
              <a:t>визначенням</a:t>
            </a:r>
            <a:r>
              <a:rPr lang="ru-RU" sz="3600" b="1" dirty="0" smtClean="0">
                <a:solidFill>
                  <a:srgbClr val="7030A0"/>
                </a:solidFill>
              </a:rPr>
              <a:t> </a:t>
            </a:r>
            <a:r>
              <a:rPr lang="ru-RU" sz="3600" b="1" dirty="0" err="1" smtClean="0">
                <a:solidFill>
                  <a:srgbClr val="7030A0"/>
                </a:solidFill>
              </a:rPr>
              <a:t>Всесвітньої</a:t>
            </a:r>
            <a:r>
              <a:rPr lang="ru-RU" sz="3600" b="1" dirty="0" smtClean="0">
                <a:solidFill>
                  <a:srgbClr val="7030A0"/>
                </a:solidFill>
              </a:rPr>
              <a:t> </a:t>
            </a:r>
            <a:r>
              <a:rPr lang="ru-RU" sz="3600" b="1" dirty="0" err="1" smtClean="0">
                <a:solidFill>
                  <a:srgbClr val="7030A0"/>
                </a:solidFill>
              </a:rPr>
              <a:t>організації</a:t>
            </a:r>
            <a:r>
              <a:rPr lang="ru-RU" sz="3600" b="1" dirty="0" smtClean="0">
                <a:solidFill>
                  <a:srgbClr val="7030A0"/>
                </a:solidFill>
              </a:rPr>
              <a:t> </a:t>
            </a:r>
            <a:r>
              <a:rPr lang="ru-RU" sz="3600" b="1" dirty="0" err="1" smtClean="0">
                <a:solidFill>
                  <a:srgbClr val="7030A0"/>
                </a:solidFill>
              </a:rPr>
              <a:t>охорони</a:t>
            </a:r>
            <a:r>
              <a:rPr lang="ru-RU" sz="3600" b="1" dirty="0" smtClean="0">
                <a:solidFill>
                  <a:srgbClr val="7030A0"/>
                </a:solidFill>
              </a:rPr>
              <a:t> </a:t>
            </a:r>
            <a:r>
              <a:rPr lang="ru-RU" sz="3600" b="1" dirty="0" err="1" smtClean="0">
                <a:solidFill>
                  <a:srgbClr val="7030A0"/>
                </a:solidFill>
              </a:rPr>
              <a:t>здоров’я</a:t>
            </a:r>
            <a:r>
              <a:rPr lang="ru-RU" sz="3600" b="1" dirty="0" smtClean="0">
                <a:solidFill>
                  <a:srgbClr val="7030A0"/>
                </a:solidFill>
              </a:rPr>
              <a:t> (ВООЗ): «</a:t>
            </a:r>
            <a:r>
              <a:rPr lang="ru-RU" sz="3600" b="1" dirty="0" err="1" smtClean="0">
                <a:solidFill>
                  <a:srgbClr val="7030A0"/>
                </a:solidFill>
              </a:rPr>
              <a:t>Здоров’я</a:t>
            </a:r>
            <a:r>
              <a:rPr lang="ru-RU" sz="3600" b="1" dirty="0" smtClean="0">
                <a:solidFill>
                  <a:srgbClr val="7030A0"/>
                </a:solidFill>
              </a:rPr>
              <a:t> – </a:t>
            </a:r>
            <a:r>
              <a:rPr lang="ru-RU" sz="3600" b="1" dirty="0" err="1" smtClean="0">
                <a:solidFill>
                  <a:srgbClr val="7030A0"/>
                </a:solidFill>
              </a:rPr>
              <a:t>це</a:t>
            </a:r>
            <a:r>
              <a:rPr lang="ru-RU" sz="3600" b="1" dirty="0" smtClean="0">
                <a:solidFill>
                  <a:srgbClr val="7030A0"/>
                </a:solidFill>
              </a:rPr>
              <a:t> стан </a:t>
            </a:r>
            <a:r>
              <a:rPr lang="ru-RU" sz="3600" b="1" dirty="0" err="1" smtClean="0">
                <a:solidFill>
                  <a:srgbClr val="7030A0"/>
                </a:solidFill>
              </a:rPr>
              <a:t>фізичного</a:t>
            </a:r>
            <a:r>
              <a:rPr lang="ru-RU" sz="3600" b="1" dirty="0" smtClean="0">
                <a:solidFill>
                  <a:srgbClr val="7030A0"/>
                </a:solidFill>
              </a:rPr>
              <a:t>, духовного та </a:t>
            </a:r>
            <a:r>
              <a:rPr lang="ru-RU" sz="3600" b="1" dirty="0" err="1" smtClean="0">
                <a:solidFill>
                  <a:srgbClr val="7030A0"/>
                </a:solidFill>
              </a:rPr>
              <a:t>соціального</a:t>
            </a:r>
            <a:r>
              <a:rPr lang="ru-RU" sz="3600" b="1" dirty="0" smtClean="0">
                <a:solidFill>
                  <a:srgbClr val="7030A0"/>
                </a:solidFill>
              </a:rPr>
              <a:t> </a:t>
            </a:r>
            <a:r>
              <a:rPr lang="ru-RU" sz="3600" b="1" dirty="0" err="1" smtClean="0">
                <a:solidFill>
                  <a:srgbClr val="7030A0"/>
                </a:solidFill>
              </a:rPr>
              <a:t>благополуччя</a:t>
            </a:r>
            <a:r>
              <a:rPr lang="ru-RU" sz="3600" b="1" dirty="0" smtClean="0">
                <a:solidFill>
                  <a:srgbClr val="7030A0"/>
                </a:solidFill>
              </a:rPr>
              <a:t>, а не </a:t>
            </a:r>
            <a:r>
              <a:rPr lang="ru-RU" sz="3600" b="1" dirty="0" err="1" smtClean="0">
                <a:solidFill>
                  <a:srgbClr val="7030A0"/>
                </a:solidFill>
              </a:rPr>
              <a:t>тільки</a:t>
            </a:r>
            <a:r>
              <a:rPr lang="ru-RU" sz="3600" b="1" dirty="0" smtClean="0">
                <a:solidFill>
                  <a:srgbClr val="7030A0"/>
                </a:solidFill>
              </a:rPr>
              <a:t> </a:t>
            </a:r>
            <a:r>
              <a:rPr lang="ru-RU" sz="3600" b="1" dirty="0" err="1" smtClean="0">
                <a:solidFill>
                  <a:srgbClr val="7030A0"/>
                </a:solidFill>
              </a:rPr>
              <a:t>відсутність</a:t>
            </a:r>
            <a:r>
              <a:rPr lang="ru-RU" sz="3600" b="1" dirty="0" smtClean="0">
                <a:solidFill>
                  <a:srgbClr val="7030A0"/>
                </a:solidFill>
              </a:rPr>
              <a:t> хвороб </a:t>
            </a:r>
            <a:r>
              <a:rPr lang="ru-RU" sz="3600" b="1" dirty="0" err="1" smtClean="0">
                <a:solidFill>
                  <a:srgbClr val="7030A0"/>
                </a:solidFill>
              </a:rPr>
              <a:t>і</a:t>
            </a:r>
            <a:r>
              <a:rPr lang="ru-RU" sz="3600" b="1" dirty="0" smtClean="0">
                <a:solidFill>
                  <a:srgbClr val="7030A0"/>
                </a:solidFill>
              </a:rPr>
              <a:t> </a:t>
            </a:r>
            <a:r>
              <a:rPr lang="ru-RU" sz="3600" b="1" dirty="0" err="1" smtClean="0">
                <a:solidFill>
                  <a:srgbClr val="7030A0"/>
                </a:solidFill>
              </a:rPr>
              <a:t>фізичних</a:t>
            </a:r>
            <a:r>
              <a:rPr lang="ru-RU" sz="3600" b="1" dirty="0" smtClean="0">
                <a:solidFill>
                  <a:srgbClr val="7030A0"/>
                </a:solidFill>
              </a:rPr>
              <a:t> </a:t>
            </a:r>
            <a:r>
              <a:rPr lang="ru-RU" sz="3600" b="1" dirty="0" err="1" smtClean="0">
                <a:solidFill>
                  <a:srgbClr val="7030A0"/>
                </a:solidFill>
              </a:rPr>
              <a:t>дефектів</a:t>
            </a:r>
            <a:r>
              <a:rPr lang="ru-RU" sz="3600" b="1" dirty="0" smtClean="0">
                <a:solidFill>
                  <a:srgbClr val="7030A0"/>
                </a:solidFill>
              </a:rPr>
              <a:t>».</a:t>
            </a:r>
            <a:r>
              <a:rPr lang="ru-RU" b="1" dirty="0" smtClean="0"/>
              <a:t> </a:t>
            </a:r>
          </a:p>
          <a:p>
            <a:pPr algn="ctr" eaLnBrk="1" hangingPunct="1">
              <a:buFont typeface="Arial" charset="0"/>
              <a:buNone/>
            </a:pPr>
            <a:endParaRPr lang="ru-RU"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p:txBody>
          <a:bodyPr/>
          <a:lstStyle/>
          <a:p>
            <a:pPr eaLnBrk="1" hangingPunct="1"/>
            <a:endParaRPr lang="ru-RU" smtClean="0"/>
          </a:p>
        </p:txBody>
      </p:sp>
      <p:pic>
        <p:nvPicPr>
          <p:cNvPr id="25602" name="Picture 2" descr="C:\Users\Валентина\Pictures\Здор.спосіб життя\7.jpg"/>
          <p:cNvPicPr>
            <a:picLocks noGrp="1" noChangeAspect="1" noChangeArrowheads="1"/>
          </p:cNvPicPr>
          <p:nvPr>
            <p:ph idx="1"/>
          </p:nvPr>
        </p:nvPicPr>
        <p:blipFill>
          <a:blip r:embed="rId2"/>
          <a:srcRect/>
          <a:stretch>
            <a:fillRect/>
          </a:stretch>
        </p:blipFill>
        <p:spPr>
          <a:xfrm>
            <a:off x="0" y="0"/>
            <a:ext cx="9196388"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274638"/>
            <a:ext cx="9144000" cy="1143000"/>
          </a:xfrm>
        </p:spPr>
        <p:txBody>
          <a:bodyPr/>
          <a:lstStyle/>
          <a:p>
            <a:pPr eaLnBrk="1" hangingPunct="1"/>
            <a:r>
              <a:rPr lang="uk-UA" sz="4000" b="1" dirty="0" smtClean="0"/>
              <a:t>Захворюваність на цукровий діабет </a:t>
            </a:r>
            <a:br>
              <a:rPr lang="uk-UA" sz="4000" b="1" dirty="0" smtClean="0"/>
            </a:br>
            <a:r>
              <a:rPr lang="uk-UA" sz="4000" b="1" dirty="0" smtClean="0"/>
              <a:t>(на 10 </a:t>
            </a:r>
            <a:r>
              <a:rPr lang="uk-UA" sz="4000" b="1" dirty="0" err="1" smtClean="0"/>
              <a:t>тис.жит</a:t>
            </a:r>
            <a:r>
              <a:rPr lang="uk-UA" sz="4000" b="1" dirty="0" smtClean="0"/>
              <a:t>.) по </a:t>
            </a:r>
            <a:r>
              <a:rPr lang="uk-UA" sz="4000" b="1" dirty="0" err="1" smtClean="0"/>
              <a:t>м.Рівне</a:t>
            </a:r>
            <a:endParaRPr lang="ru-RU" sz="4000" b="1" dirty="0" smtClean="0"/>
          </a:p>
        </p:txBody>
      </p:sp>
      <p:sp>
        <p:nvSpPr>
          <p:cNvPr id="20483" name="Rectangle 3"/>
          <p:cNvSpPr>
            <a:spLocks noGrp="1" noChangeArrowheads="1"/>
          </p:cNvSpPr>
          <p:nvPr>
            <p:ph type="body" idx="1"/>
          </p:nvPr>
        </p:nvSpPr>
        <p:spPr/>
        <p:txBody>
          <a:bodyPr/>
          <a:lstStyle/>
          <a:p>
            <a:pPr eaLnBrk="1" hangingPunct="1">
              <a:buNone/>
            </a:pPr>
            <a:endParaRPr lang="ru-RU" dirty="0" smtClean="0"/>
          </a:p>
        </p:txBody>
      </p:sp>
      <p:graphicFrame>
        <p:nvGraphicFramePr>
          <p:cNvPr id="20487" name="Object 3"/>
          <p:cNvGraphicFramePr>
            <a:graphicFrameLocks noChangeAspect="1"/>
          </p:cNvGraphicFramePr>
          <p:nvPr/>
        </p:nvGraphicFramePr>
        <p:xfrm>
          <a:off x="468313" y="1484313"/>
          <a:ext cx="8467725" cy="4851400"/>
        </p:xfrm>
        <a:graphic>
          <a:graphicData uri="http://schemas.openxmlformats.org/presentationml/2006/ole">
            <p:oleObj spid="_x0000_s147458"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uk-UA" sz="4000" smtClean="0">
                <a:solidFill>
                  <a:srgbClr val="CC9900"/>
                </a:solidFill>
              </a:rPr>
              <a:t>Смертність від цукрового діабету серед жителів м. Рівне (випадків)</a:t>
            </a:r>
            <a:endParaRPr lang="ru-RU" sz="4000" smtClean="0">
              <a:solidFill>
                <a:srgbClr val="CC9900"/>
              </a:solidFill>
            </a:endParaRPr>
          </a:p>
        </p:txBody>
      </p:sp>
      <p:graphicFrame>
        <p:nvGraphicFramePr>
          <p:cNvPr id="7170" name="Object 4"/>
          <p:cNvGraphicFramePr>
            <a:graphicFrameLocks noChangeAspect="1"/>
          </p:cNvGraphicFramePr>
          <p:nvPr>
            <p:ph idx="1"/>
          </p:nvPr>
        </p:nvGraphicFramePr>
        <p:xfrm>
          <a:off x="685800" y="1676400"/>
          <a:ext cx="7762875" cy="4448175"/>
        </p:xfrm>
        <a:graphic>
          <a:graphicData uri="http://schemas.openxmlformats.org/presentationml/2006/ole">
            <p:oleObj spid="_x0000_s148482"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p:txBody>
          <a:bodyPr/>
          <a:lstStyle/>
          <a:p>
            <a:pPr eaLnBrk="1" hangingPunct="1"/>
            <a:endParaRPr lang="ru-RU" smtClean="0"/>
          </a:p>
        </p:txBody>
      </p:sp>
      <p:sp>
        <p:nvSpPr>
          <p:cNvPr id="26626" name="Содержимое 2"/>
          <p:cNvSpPr>
            <a:spLocks noGrp="1"/>
          </p:cNvSpPr>
          <p:nvPr>
            <p:ph idx="1"/>
          </p:nvPr>
        </p:nvSpPr>
        <p:spPr/>
        <p:txBody>
          <a:bodyPr/>
          <a:lstStyle/>
          <a:p>
            <a:pPr eaLnBrk="1" hangingPunct="1"/>
            <a:endParaRPr lang="ru-RU" smtClean="0"/>
          </a:p>
        </p:txBody>
      </p:sp>
      <p:pic>
        <p:nvPicPr>
          <p:cNvPr id="26627" name="Picture 2" descr="C:\Users\Валентина\Pictures\Здор.спосіб життя\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p:txBody>
          <a:bodyPr/>
          <a:lstStyle/>
          <a:p>
            <a:pPr eaLnBrk="1" hangingPunct="1"/>
            <a:endParaRPr lang="ru-RU" smtClean="0"/>
          </a:p>
        </p:txBody>
      </p:sp>
      <p:sp>
        <p:nvSpPr>
          <p:cNvPr id="27650" name="Содержимое 2"/>
          <p:cNvSpPr>
            <a:spLocks noGrp="1"/>
          </p:cNvSpPr>
          <p:nvPr>
            <p:ph idx="1"/>
          </p:nvPr>
        </p:nvSpPr>
        <p:spPr/>
        <p:txBody>
          <a:bodyPr/>
          <a:lstStyle/>
          <a:p>
            <a:pPr eaLnBrk="1" hangingPunct="1"/>
            <a:endParaRPr lang="ru-RU" smtClean="0"/>
          </a:p>
        </p:txBody>
      </p:sp>
      <p:pic>
        <p:nvPicPr>
          <p:cNvPr id="27651" name="Picture 2" descr="C:\Users\Валентина\Pictures\Здор.спосіб життя\1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pPr eaLnBrk="1" hangingPunct="1"/>
            <a:endParaRPr lang="ru-RU" smtClean="0"/>
          </a:p>
        </p:txBody>
      </p:sp>
      <p:pic>
        <p:nvPicPr>
          <p:cNvPr id="28674" name="Picture 2" descr="C:\Users\Валентина\Pictures\Здор.спосіб життя\12.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pPr eaLnBrk="1" hangingPunct="1"/>
            <a:endParaRPr lang="ru-RU" smtClean="0"/>
          </a:p>
        </p:txBody>
      </p:sp>
      <p:pic>
        <p:nvPicPr>
          <p:cNvPr id="174081" name="Picture 1" descr="C:\Users\Валентина\Pictures\Здор.спосіб життя\voda.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p:txBody>
          <a:bodyPr/>
          <a:lstStyle/>
          <a:p>
            <a:pPr eaLnBrk="1" hangingPunct="1"/>
            <a:endParaRPr lang="ru-RU" smtClean="0"/>
          </a:p>
        </p:txBody>
      </p:sp>
      <p:pic>
        <p:nvPicPr>
          <p:cNvPr id="30722" name="Picture 2" descr="C:\Users\Валентина\Pictures\Здор.спосіб життя\13.jpg"/>
          <p:cNvPicPr>
            <a:picLocks noGrp="1" noChangeAspect="1" noChangeArrowheads="1"/>
          </p:cNvPicPr>
          <p:nvPr>
            <p:ph idx="1"/>
          </p:nvPr>
        </p:nvPicPr>
        <p:blipFill>
          <a:blip r:embed="rId2"/>
          <a:srcRect/>
          <a:stretch>
            <a:fillRect/>
          </a:stretch>
        </p:blipFill>
        <p:spPr>
          <a:xfrm>
            <a:off x="0" y="-214313"/>
            <a:ext cx="9158288" cy="707231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p:txBody>
          <a:bodyPr/>
          <a:lstStyle/>
          <a:p>
            <a:pPr eaLnBrk="1" hangingPunct="1"/>
            <a:endParaRPr lang="ru-RU" smtClean="0"/>
          </a:p>
        </p:txBody>
      </p:sp>
      <p:sp>
        <p:nvSpPr>
          <p:cNvPr id="31746" name="Содержимое 2"/>
          <p:cNvSpPr>
            <a:spLocks noGrp="1"/>
          </p:cNvSpPr>
          <p:nvPr>
            <p:ph idx="1"/>
          </p:nvPr>
        </p:nvSpPr>
        <p:spPr/>
        <p:txBody>
          <a:bodyPr/>
          <a:lstStyle/>
          <a:p>
            <a:pPr eaLnBrk="1" hangingPunct="1"/>
            <a:endParaRPr lang="ru-RU" smtClean="0"/>
          </a:p>
        </p:txBody>
      </p:sp>
      <p:pic>
        <p:nvPicPr>
          <p:cNvPr id="31747" name="Picture 2" descr="C:\Users\Валентина\Pictures\Здор.спосіб життя\17.jpg"/>
          <p:cNvPicPr>
            <a:picLocks noChangeAspect="1" noChangeArrowheads="1"/>
          </p:cNvPicPr>
          <p:nvPr/>
        </p:nvPicPr>
        <p:blipFill>
          <a:blip r:embed="rId2"/>
          <a:srcRect/>
          <a:stretch>
            <a:fillRect/>
          </a:stretch>
        </p:blipFill>
        <p:spPr bwMode="auto">
          <a:xfrm>
            <a:off x="0" y="-20638"/>
            <a:ext cx="9144000" cy="6878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p:txBody>
          <a:bodyPr/>
          <a:lstStyle/>
          <a:p>
            <a:pPr eaLnBrk="1" hangingPunct="1"/>
            <a:endParaRPr lang="ru-RU" dirty="0" smtClean="0"/>
          </a:p>
        </p:txBody>
      </p:sp>
      <p:pic>
        <p:nvPicPr>
          <p:cNvPr id="180226" name="Picture 2" descr="C:\Users\Валентина\Pictures\Здор.спосіб життя\жири.jpg"/>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7" descr="J0101859"/>
          <p:cNvPicPr>
            <a:picLocks noChangeAspect="1" noChangeArrowheads="1"/>
          </p:cNvPicPr>
          <p:nvPr/>
        </p:nvPicPr>
        <p:blipFill>
          <a:blip r:embed="rId3"/>
          <a:srcRect l="9836" t="15657" b="8919"/>
          <a:stretch>
            <a:fillRect/>
          </a:stretch>
        </p:blipFill>
        <p:spPr bwMode="auto">
          <a:xfrm>
            <a:off x="4876800" y="1143000"/>
            <a:ext cx="4191000" cy="2549525"/>
          </a:xfrm>
          <a:prstGeom prst="rect">
            <a:avLst/>
          </a:prstGeom>
          <a:noFill/>
          <a:ln w="57150" cmpd="thinThick">
            <a:solidFill>
              <a:srgbClr val="666699"/>
            </a:solidFill>
            <a:miter lim="800000"/>
            <a:headEnd/>
            <a:tailEnd/>
          </a:ln>
        </p:spPr>
      </p:pic>
      <p:sp>
        <p:nvSpPr>
          <p:cNvPr id="1028" name="Rectangle 3"/>
          <p:cNvSpPr>
            <a:spLocks noGrp="1" noChangeArrowheads="1"/>
          </p:cNvSpPr>
          <p:nvPr>
            <p:ph type="body" sz="half" idx="4294967295"/>
          </p:nvPr>
        </p:nvSpPr>
        <p:spPr>
          <a:xfrm>
            <a:off x="0" y="1676400"/>
            <a:ext cx="4953000" cy="2057400"/>
          </a:xfrm>
        </p:spPr>
        <p:txBody>
          <a:bodyPr/>
          <a:lstStyle/>
          <a:p>
            <a:pPr marL="274638" indent="-274638" eaLnBrk="1" hangingPunct="1">
              <a:lnSpc>
                <a:spcPct val="80000"/>
              </a:lnSpc>
              <a:buFont typeface="Arial" charset="0"/>
              <a:buBlip>
                <a:blip r:embed="rId4"/>
              </a:buBlip>
            </a:pPr>
            <a:r>
              <a:rPr lang="uk-UA" sz="2400" smtClean="0">
                <a:solidFill>
                  <a:srgbClr val="000099"/>
                </a:solidFill>
              </a:rPr>
              <a:t>Здоров'я  - найвище благо, дароване людині природою.</a:t>
            </a:r>
          </a:p>
          <a:p>
            <a:pPr marL="274638" indent="-274638" eaLnBrk="1" hangingPunct="1">
              <a:lnSpc>
                <a:spcPct val="80000"/>
              </a:lnSpc>
              <a:buFont typeface="Arial" charset="0"/>
              <a:buNone/>
            </a:pPr>
            <a:endParaRPr lang="en-US" sz="2400" smtClean="0">
              <a:solidFill>
                <a:srgbClr val="000099"/>
              </a:solidFill>
            </a:endParaRPr>
          </a:p>
          <a:p>
            <a:pPr marL="274638" indent="-274638" eaLnBrk="1" hangingPunct="1">
              <a:lnSpc>
                <a:spcPct val="80000"/>
              </a:lnSpc>
              <a:buFont typeface="Arial" charset="0"/>
              <a:buBlip>
                <a:blip r:embed="rId4"/>
              </a:buBlip>
            </a:pPr>
            <a:r>
              <a:rPr lang="uk-UA" sz="2400" smtClean="0">
                <a:solidFill>
                  <a:srgbClr val="000099"/>
                </a:solidFill>
              </a:rPr>
              <a:t>Без нього не можна зробити життя повноцінним і щасливим.</a:t>
            </a:r>
            <a:endParaRPr lang="en-US" sz="2000" smtClean="0">
              <a:solidFill>
                <a:srgbClr val="000099"/>
              </a:solidFill>
            </a:endParaRPr>
          </a:p>
        </p:txBody>
      </p:sp>
      <p:sp>
        <p:nvSpPr>
          <p:cNvPr id="1029" name="WordArt 6"/>
          <p:cNvSpPr>
            <a:spLocks noChangeArrowheads="1" noChangeShapeType="1" noTextEdit="1"/>
          </p:cNvSpPr>
          <p:nvPr/>
        </p:nvSpPr>
        <p:spPr bwMode="auto">
          <a:xfrm>
            <a:off x="914400" y="228600"/>
            <a:ext cx="7086600" cy="838200"/>
          </a:xfrm>
          <a:prstGeom prst="rect">
            <a:avLst/>
          </a:prstGeom>
        </p:spPr>
        <p:txBody>
          <a:bodyPr wrap="none" fromWordArt="1">
            <a:prstTxWarp prst="textPlain">
              <a:avLst>
                <a:gd name="adj" fmla="val 50000"/>
              </a:avLst>
            </a:prstTxWarp>
          </a:bodyPr>
          <a:lstStyle/>
          <a:p>
            <a:pPr algn="ctr"/>
            <a:r>
              <a:rPr lang="ru-RU" sz="3600" b="1" kern="10">
                <a:ln w="15875">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Здоров`я  - це ЖИТТЯ!</a:t>
            </a:r>
          </a:p>
        </p:txBody>
      </p:sp>
      <p:graphicFrame>
        <p:nvGraphicFramePr>
          <p:cNvPr id="1026" name="Object 13"/>
          <p:cNvGraphicFramePr>
            <a:graphicFrameLocks noChangeAspect="1"/>
          </p:cNvGraphicFramePr>
          <p:nvPr>
            <p:ph sz="quarter" idx="4294967295"/>
          </p:nvPr>
        </p:nvGraphicFramePr>
        <p:xfrm>
          <a:off x="152400" y="4006850"/>
          <a:ext cx="4572000" cy="2470150"/>
        </p:xfrm>
        <a:graphic>
          <a:graphicData uri="http://schemas.openxmlformats.org/presentationml/2006/ole">
            <p:oleObj spid="_x0000_s66565" name="Диаграмма" r:id="rId5" imgW="4676851" imgH="2390779" progId="Excel.Sheet.8">
              <p:embed/>
            </p:oleObj>
          </a:graphicData>
        </a:graphic>
      </p:graphicFrame>
      <p:sp>
        <p:nvSpPr>
          <p:cNvPr id="1030" name="Rectangle 17"/>
          <p:cNvSpPr>
            <a:spLocks noChangeArrowheads="1"/>
          </p:cNvSpPr>
          <p:nvPr/>
        </p:nvSpPr>
        <p:spPr bwMode="auto">
          <a:xfrm>
            <a:off x="4800600" y="4648200"/>
            <a:ext cx="4343400" cy="1371600"/>
          </a:xfrm>
          <a:prstGeom prst="rect">
            <a:avLst/>
          </a:prstGeom>
          <a:noFill/>
          <a:ln w="9525">
            <a:noFill/>
            <a:miter lim="800000"/>
            <a:headEnd/>
            <a:tailEnd/>
          </a:ln>
        </p:spPr>
        <p:txBody>
          <a:bodyPr/>
          <a:lstStyle/>
          <a:p>
            <a:pPr>
              <a:lnSpc>
                <a:spcPct val="80000"/>
              </a:lnSpc>
              <a:spcBef>
                <a:spcPct val="20000"/>
              </a:spcBef>
            </a:pPr>
            <a:r>
              <a:rPr lang="uk-UA" sz="2600" b="1">
                <a:solidFill>
                  <a:srgbClr val="006600"/>
                </a:solidFill>
              </a:rPr>
              <a:t>Втратити здоров'я легко,</a:t>
            </a:r>
            <a:endParaRPr lang="en-US" sz="2600" b="1">
              <a:solidFill>
                <a:srgbClr val="006600"/>
              </a:solidFill>
            </a:endParaRPr>
          </a:p>
          <a:p>
            <a:pPr algn="ctr">
              <a:lnSpc>
                <a:spcPct val="80000"/>
              </a:lnSpc>
              <a:spcBef>
                <a:spcPct val="20000"/>
              </a:spcBef>
            </a:pPr>
            <a:r>
              <a:rPr lang="uk-UA" sz="2600" b="1">
                <a:solidFill>
                  <a:srgbClr val="006600"/>
                </a:solidFill>
              </a:rPr>
              <a:t> а ось повернути його </a:t>
            </a:r>
            <a:endParaRPr lang="en-US" sz="2600" b="1">
              <a:solidFill>
                <a:srgbClr val="006600"/>
              </a:solidFill>
            </a:endParaRPr>
          </a:p>
          <a:p>
            <a:pPr algn="ctr">
              <a:lnSpc>
                <a:spcPct val="80000"/>
              </a:lnSpc>
              <a:spcBef>
                <a:spcPct val="20000"/>
              </a:spcBef>
            </a:pPr>
            <a:r>
              <a:rPr lang="uk-UA" sz="2600" b="1">
                <a:solidFill>
                  <a:srgbClr val="006600"/>
                </a:solidFill>
              </a:rPr>
              <a:t>дуже й дуже важко.</a:t>
            </a:r>
            <a:endParaRPr lang="ru-RU" sz="2600" b="1">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 calcmode="lin" valueType="num">
                                      <p:cBhvr>
                                        <p:cTn id="9" dur="500" fill="hold"/>
                                        <p:tgtEl>
                                          <p:spTgt spid="1029"/>
                                        </p:tgtEl>
                                        <p:attrNameLst>
                                          <p:attrName>style.rotation</p:attrName>
                                        </p:attrNameLst>
                                      </p:cBhvr>
                                      <p:tavLst>
                                        <p:tav tm="0">
                                          <p:val>
                                            <p:fltVal val="360"/>
                                          </p:val>
                                        </p:tav>
                                        <p:tav tm="100000">
                                          <p:val>
                                            <p:fltVal val="0"/>
                                          </p:val>
                                        </p:tav>
                                      </p:tavLst>
                                    </p:anim>
                                    <p:animEffect transition="in" filter="fade">
                                      <p:cBhvr>
                                        <p:cTn id="10" dur="500"/>
                                        <p:tgtEl>
                                          <p:spTgt spid="102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028">
                                            <p:txEl>
                                              <p:pRg st="0" end="0"/>
                                            </p:txEl>
                                          </p:spTgt>
                                        </p:tgtEl>
                                        <p:attrNameLst>
                                          <p:attrName>style.visibility</p:attrName>
                                        </p:attrNameLst>
                                      </p:cBhvr>
                                      <p:to>
                                        <p:strVal val="visible"/>
                                      </p:to>
                                    </p:set>
                                    <p:anim calcmode="lin" valueType="num">
                                      <p:cBhvr>
                                        <p:cTn id="13" dur="500" fill="hold"/>
                                        <p:tgtEl>
                                          <p:spTgt spid="102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8">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028">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102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028">
                                            <p:txEl>
                                              <p:pRg st="2" end="2"/>
                                            </p:txEl>
                                          </p:spTgt>
                                        </p:tgtEl>
                                        <p:attrNameLst>
                                          <p:attrName>style.visibility</p:attrName>
                                        </p:attrNameLst>
                                      </p:cBhvr>
                                      <p:to>
                                        <p:strVal val="visible"/>
                                      </p:to>
                                    </p:set>
                                    <p:anim calcmode="lin" valueType="num">
                                      <p:cBhvr>
                                        <p:cTn id="21" dur="500" fill="hold"/>
                                        <p:tgtEl>
                                          <p:spTgt spid="102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28">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1028">
                                            <p:txEl>
                                              <p:pRg st="2" end="2"/>
                                            </p:txEl>
                                          </p:spTgt>
                                        </p:tgtEl>
                                        <p:attrNameLst>
                                          <p:attrName>style.rotation</p:attrName>
                                        </p:attrNameLst>
                                      </p:cBhvr>
                                      <p:tavLst>
                                        <p:tav tm="0">
                                          <p:val>
                                            <p:fltVal val="360"/>
                                          </p:val>
                                        </p:tav>
                                        <p:tav tm="100000">
                                          <p:val>
                                            <p:fltVal val="0"/>
                                          </p:val>
                                        </p:tav>
                                      </p:tavLst>
                                    </p:anim>
                                    <p:animEffect transition="in" filter="fade">
                                      <p:cBhvr>
                                        <p:cTn id="24" dur="500"/>
                                        <p:tgtEl>
                                          <p:spTgt spid="1028">
                                            <p:txEl>
                                              <p:pRg st="2" end="2"/>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p:cTn id="27" dur="500" fill="hold"/>
                                        <p:tgtEl>
                                          <p:spTgt spid="1027"/>
                                        </p:tgtEl>
                                        <p:attrNameLst>
                                          <p:attrName>ppt_w</p:attrName>
                                        </p:attrNameLst>
                                      </p:cBhvr>
                                      <p:tavLst>
                                        <p:tav tm="0">
                                          <p:val>
                                            <p:fltVal val="0"/>
                                          </p:val>
                                        </p:tav>
                                        <p:tav tm="100000">
                                          <p:val>
                                            <p:strVal val="#ppt_w"/>
                                          </p:val>
                                        </p:tav>
                                      </p:tavLst>
                                    </p:anim>
                                    <p:anim calcmode="lin" valueType="num">
                                      <p:cBhvr>
                                        <p:cTn id="28" dur="500" fill="hold"/>
                                        <p:tgtEl>
                                          <p:spTgt spid="1027"/>
                                        </p:tgtEl>
                                        <p:attrNameLst>
                                          <p:attrName>ppt_h</p:attrName>
                                        </p:attrNameLst>
                                      </p:cBhvr>
                                      <p:tavLst>
                                        <p:tav tm="0">
                                          <p:val>
                                            <p:fltVal val="0"/>
                                          </p:val>
                                        </p:tav>
                                        <p:tav tm="100000">
                                          <p:val>
                                            <p:strVal val="#ppt_h"/>
                                          </p:val>
                                        </p:tav>
                                      </p:tavLst>
                                    </p:anim>
                                    <p:anim calcmode="lin" valueType="num">
                                      <p:cBhvr>
                                        <p:cTn id="29" dur="500" fill="hold"/>
                                        <p:tgtEl>
                                          <p:spTgt spid="1027"/>
                                        </p:tgtEl>
                                        <p:attrNameLst>
                                          <p:attrName>style.rotation</p:attrName>
                                        </p:attrNameLst>
                                      </p:cBhvr>
                                      <p:tavLst>
                                        <p:tav tm="0">
                                          <p:val>
                                            <p:fltVal val="360"/>
                                          </p:val>
                                        </p:tav>
                                        <p:tav tm="100000">
                                          <p:val>
                                            <p:fltVal val="0"/>
                                          </p:val>
                                        </p:tav>
                                      </p:tavLst>
                                    </p:anim>
                                    <p:animEffect transition="in" filter="fade">
                                      <p:cBhvr>
                                        <p:cTn id="30" dur="500"/>
                                        <p:tgtEl>
                                          <p:spTgt spid="10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500" fill="hold"/>
                                        <p:tgtEl>
                                          <p:spTgt spid="1030"/>
                                        </p:tgtEl>
                                        <p:attrNameLst>
                                          <p:attrName>ppt_w</p:attrName>
                                        </p:attrNameLst>
                                      </p:cBhvr>
                                      <p:tavLst>
                                        <p:tav tm="0">
                                          <p:val>
                                            <p:fltVal val="0"/>
                                          </p:val>
                                        </p:tav>
                                        <p:tav tm="100000">
                                          <p:val>
                                            <p:strVal val="#ppt_w"/>
                                          </p:val>
                                        </p:tav>
                                      </p:tavLst>
                                    </p:anim>
                                    <p:anim calcmode="lin" valueType="num">
                                      <p:cBhvr>
                                        <p:cTn id="36" dur="500" fill="hold"/>
                                        <p:tgtEl>
                                          <p:spTgt spid="1030"/>
                                        </p:tgtEl>
                                        <p:attrNameLst>
                                          <p:attrName>ppt_h</p:attrName>
                                        </p:attrNameLst>
                                      </p:cBhvr>
                                      <p:tavLst>
                                        <p:tav tm="0">
                                          <p:val>
                                            <p:fltVal val="0"/>
                                          </p:val>
                                        </p:tav>
                                        <p:tav tm="100000">
                                          <p:val>
                                            <p:strVal val="#ppt_h"/>
                                          </p:val>
                                        </p:tav>
                                      </p:tavLst>
                                    </p:anim>
                                    <p:anim calcmode="lin" valueType="num">
                                      <p:cBhvr>
                                        <p:cTn id="37" dur="500" fill="hold"/>
                                        <p:tgtEl>
                                          <p:spTgt spid="1030"/>
                                        </p:tgtEl>
                                        <p:attrNameLst>
                                          <p:attrName>style.rotation</p:attrName>
                                        </p:attrNameLst>
                                      </p:cBhvr>
                                      <p:tavLst>
                                        <p:tav tm="0">
                                          <p:val>
                                            <p:fltVal val="360"/>
                                          </p:val>
                                        </p:tav>
                                        <p:tav tm="100000">
                                          <p:val>
                                            <p:fltVal val="0"/>
                                          </p:val>
                                        </p:tav>
                                      </p:tavLst>
                                    </p:anim>
                                    <p:animEffect transition="in" filter="fade">
                                      <p:cBhvr>
                                        <p:cTn id="38" dur="500"/>
                                        <p:tgtEl>
                                          <p:spTgt spid="1030"/>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 calcmode="lin" valueType="num">
                                      <p:cBhvr>
                                        <p:cTn id="43" dur="500" fill="hold"/>
                                        <p:tgtEl>
                                          <p:spTgt spid="1026"/>
                                        </p:tgtEl>
                                        <p:attrNameLst>
                                          <p:attrName>style.rotation</p:attrName>
                                        </p:attrNameLst>
                                      </p:cBhvr>
                                      <p:tavLst>
                                        <p:tav tm="0">
                                          <p:val>
                                            <p:fltVal val="360"/>
                                          </p:val>
                                        </p:tav>
                                        <p:tav tm="100000">
                                          <p:val>
                                            <p:fltVal val="0"/>
                                          </p:val>
                                        </p:tav>
                                      </p:tavLst>
                                    </p:anim>
                                    <p:animEffect transition="in" filter="fade">
                                      <p:cBhvr>
                                        <p:cTn id="4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P spid="1029" grpId="0" animBg="1"/>
      <p:bldOleChart spid="1026" grpId="0"/>
      <p:bldP spid="10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p:txBody>
          <a:bodyPr/>
          <a:lstStyle/>
          <a:p>
            <a:pPr eaLnBrk="1" hangingPunct="1"/>
            <a:endParaRPr lang="ru-RU" smtClean="0"/>
          </a:p>
        </p:txBody>
      </p:sp>
      <p:pic>
        <p:nvPicPr>
          <p:cNvPr id="33794" name="Picture 2" descr="C:\Users\Валентина\Pictures\Здор.спосіб життя\15.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457200" y="274638"/>
            <a:ext cx="8229600" cy="557212"/>
          </a:xfrm>
        </p:spPr>
        <p:txBody>
          <a:bodyPr/>
          <a:lstStyle/>
          <a:p>
            <a:pPr eaLnBrk="1" hangingPunct="1"/>
            <a:r>
              <a:rPr lang="uk-UA" sz="2400" b="1" smtClean="0">
                <a:latin typeface="Bodoni MT Black" pitchFamily="18" charset="0"/>
              </a:rPr>
              <a:t>Онкологічні захворювання на 100 тис. населення </a:t>
            </a:r>
          </a:p>
        </p:txBody>
      </p:sp>
      <p:graphicFrame>
        <p:nvGraphicFramePr>
          <p:cNvPr id="8194" name="Object 3"/>
          <p:cNvGraphicFramePr>
            <a:graphicFrameLocks noChangeAspect="1"/>
          </p:cNvGraphicFramePr>
          <p:nvPr>
            <p:ph idx="1"/>
          </p:nvPr>
        </p:nvGraphicFramePr>
        <p:xfrm>
          <a:off x="457200" y="1447800"/>
          <a:ext cx="8467725" cy="4851400"/>
        </p:xfrm>
        <a:graphic>
          <a:graphicData uri="http://schemas.openxmlformats.org/presentationml/2006/ole">
            <p:oleObj spid="_x0000_s149506" name="Диаграмма" r:id="rId3" imgW="7762960" imgH="4448235" progId="MSGraph.Chart.8">
              <p:embed followColorScheme="full"/>
            </p:oleObj>
          </a:graphicData>
        </a:graphic>
      </p:graphicFrame>
      <p:graphicFrame>
        <p:nvGraphicFramePr>
          <p:cNvPr id="8195" name="Object 4"/>
          <p:cNvGraphicFramePr>
            <a:graphicFrameLocks noChangeAspect="1"/>
          </p:cNvGraphicFramePr>
          <p:nvPr/>
        </p:nvGraphicFramePr>
        <p:xfrm>
          <a:off x="457200" y="1447800"/>
          <a:ext cx="8467725" cy="4851400"/>
        </p:xfrm>
        <a:graphic>
          <a:graphicData uri="http://schemas.openxmlformats.org/presentationml/2006/ole">
            <p:oleObj spid="_x0000_s149507" name="Диаграмма" r:id="rId4"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274638"/>
            <a:ext cx="8229600" cy="557212"/>
          </a:xfrm>
        </p:spPr>
        <p:txBody>
          <a:bodyPr/>
          <a:lstStyle/>
          <a:p>
            <a:pPr eaLnBrk="1" hangingPunct="1"/>
            <a:r>
              <a:rPr lang="uk-UA" sz="2400" b="1" smtClean="0">
                <a:latin typeface="Bodoni MT Black" pitchFamily="18" charset="0"/>
              </a:rPr>
              <a:t>Кількість хворих, що знаходяться на “Д” обліку більше    5 років від загального їх числа (%) </a:t>
            </a:r>
          </a:p>
        </p:txBody>
      </p:sp>
      <p:graphicFrame>
        <p:nvGraphicFramePr>
          <p:cNvPr id="9218" name="Object 3"/>
          <p:cNvGraphicFramePr>
            <a:graphicFrameLocks noChangeAspect="1"/>
          </p:cNvGraphicFramePr>
          <p:nvPr>
            <p:ph idx="1"/>
          </p:nvPr>
        </p:nvGraphicFramePr>
        <p:xfrm>
          <a:off x="457200" y="1447800"/>
          <a:ext cx="8467725" cy="4851400"/>
        </p:xfrm>
        <a:graphic>
          <a:graphicData uri="http://schemas.openxmlformats.org/presentationml/2006/ole">
            <p:oleObj spid="_x0000_s150530"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274638"/>
            <a:ext cx="8229600" cy="557212"/>
          </a:xfrm>
        </p:spPr>
        <p:txBody>
          <a:bodyPr/>
          <a:lstStyle/>
          <a:p>
            <a:pPr eaLnBrk="1" hangingPunct="1"/>
            <a:r>
              <a:rPr lang="uk-UA" sz="2400" b="1" smtClean="0">
                <a:latin typeface="Bodoni MT Black" pitchFamily="18" charset="0"/>
              </a:rPr>
              <a:t>Питома вага онкологічних захворювань </a:t>
            </a:r>
            <a:r>
              <a:rPr lang="en-US" sz="2400" b="1" smtClean="0">
                <a:latin typeface="Bodoni MT Black" pitchFamily="18" charset="0"/>
              </a:rPr>
              <a:t>IV </a:t>
            </a:r>
            <a:r>
              <a:rPr lang="uk-UA" sz="2400" b="1" smtClean="0">
                <a:latin typeface="Bodoni MT Black" pitchFamily="18" charset="0"/>
              </a:rPr>
              <a:t>стадії </a:t>
            </a:r>
          </a:p>
        </p:txBody>
      </p:sp>
      <p:graphicFrame>
        <p:nvGraphicFramePr>
          <p:cNvPr id="10242" name="Object 3"/>
          <p:cNvGraphicFramePr>
            <a:graphicFrameLocks noChangeAspect="1"/>
          </p:cNvGraphicFramePr>
          <p:nvPr>
            <p:ph idx="1"/>
          </p:nvPr>
        </p:nvGraphicFramePr>
        <p:xfrm>
          <a:off x="457200" y="1447800"/>
          <a:ext cx="8467725" cy="4851400"/>
        </p:xfrm>
        <a:graphic>
          <a:graphicData uri="http://schemas.openxmlformats.org/presentationml/2006/ole">
            <p:oleObj spid="_x0000_s151554"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557212"/>
          </a:xfrm>
        </p:spPr>
        <p:txBody>
          <a:bodyPr/>
          <a:lstStyle/>
          <a:p>
            <a:pPr eaLnBrk="1" hangingPunct="1"/>
            <a:r>
              <a:rPr lang="uk-UA" sz="2400" b="1" smtClean="0">
                <a:latin typeface="Bodoni MT Black" pitchFamily="18" charset="0"/>
              </a:rPr>
              <a:t>Дорічна летальність онкологічно-хворих (%) </a:t>
            </a:r>
          </a:p>
        </p:txBody>
      </p:sp>
      <p:graphicFrame>
        <p:nvGraphicFramePr>
          <p:cNvPr id="11266" name="Object 3"/>
          <p:cNvGraphicFramePr>
            <a:graphicFrameLocks noChangeAspect="1"/>
          </p:cNvGraphicFramePr>
          <p:nvPr>
            <p:ph idx="1"/>
          </p:nvPr>
        </p:nvGraphicFramePr>
        <p:xfrm>
          <a:off x="457200" y="1447800"/>
          <a:ext cx="8467725" cy="4851400"/>
        </p:xfrm>
        <a:graphic>
          <a:graphicData uri="http://schemas.openxmlformats.org/presentationml/2006/ole">
            <p:oleObj spid="_x0000_s152578"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863600" y="342900"/>
            <a:ext cx="7731125" cy="946150"/>
          </a:xfrm>
          <a:prstGeom prst="rect">
            <a:avLst/>
          </a:prstGeom>
          <a:noFill/>
          <a:ln w="9525">
            <a:noFill/>
            <a:miter lim="800000"/>
            <a:headEnd/>
            <a:tailEnd/>
          </a:ln>
        </p:spPr>
        <p:txBody>
          <a:bodyPr anchor="ctr">
            <a:spAutoFit/>
          </a:bodyPr>
          <a:lstStyle/>
          <a:p>
            <a:pPr algn="ctr"/>
            <a:r>
              <a:rPr lang="uk-UA" sz="2800" b="1" dirty="0">
                <a:cs typeface="Times New Roman" pitchFamily="18" charset="0"/>
              </a:rPr>
              <a:t>Діагностика раку молочної залози </a:t>
            </a:r>
          </a:p>
          <a:p>
            <a:pPr algn="ctr"/>
            <a:r>
              <a:rPr lang="uk-UA" sz="2800" b="1" dirty="0">
                <a:cs typeface="Times New Roman" pitchFamily="18" charset="0"/>
              </a:rPr>
              <a:t>в ІІІ-І</a:t>
            </a:r>
            <a:r>
              <a:rPr lang="en-US" sz="2800" b="1" dirty="0">
                <a:cs typeface="Times New Roman" pitchFamily="18" charset="0"/>
              </a:rPr>
              <a:t>V</a:t>
            </a:r>
            <a:r>
              <a:rPr lang="uk-UA" sz="2800" b="1" dirty="0">
                <a:cs typeface="Times New Roman" pitchFamily="18" charset="0"/>
              </a:rPr>
              <a:t> стадіях (%) по </a:t>
            </a:r>
            <a:r>
              <a:rPr lang="uk-UA" sz="2800" b="1" dirty="0" err="1">
                <a:cs typeface="Times New Roman" pitchFamily="18" charset="0"/>
              </a:rPr>
              <a:t>м.Рівне</a:t>
            </a:r>
            <a:endParaRPr lang="uk-UA" sz="2800" b="1" dirty="0">
              <a:latin typeface="Times New Roman" pitchFamily="18" charset="0"/>
            </a:endParaRPr>
          </a:p>
        </p:txBody>
      </p:sp>
      <p:graphicFrame>
        <p:nvGraphicFramePr>
          <p:cNvPr id="12290" name="Object 3"/>
          <p:cNvGraphicFramePr>
            <a:graphicFrameLocks noChangeAspect="1"/>
          </p:cNvGraphicFramePr>
          <p:nvPr/>
        </p:nvGraphicFramePr>
        <p:xfrm>
          <a:off x="250825" y="1143000"/>
          <a:ext cx="8893175" cy="5543550"/>
        </p:xfrm>
        <a:graphic>
          <a:graphicData uri="http://schemas.openxmlformats.org/presentationml/2006/ole">
            <p:oleObj spid="_x0000_s153602" name="Диаграмма" r:id="rId3" imgW="8867828" imgH="3190885" progId="MSGraph.Chart.8">
              <p:embed/>
            </p:oleObj>
          </a:graphicData>
        </a:graphic>
      </p:graphicFrame>
    </p:spTree>
  </p:cSld>
  <p:clrMapOvr>
    <a:masterClrMapping/>
  </p:clrMapOvr>
  <p:transition>
    <p:blind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274638"/>
            <a:ext cx="8229600" cy="557212"/>
          </a:xfrm>
        </p:spPr>
        <p:txBody>
          <a:bodyPr/>
          <a:lstStyle/>
          <a:p>
            <a:pPr eaLnBrk="1" hangingPunct="1"/>
            <a:r>
              <a:rPr lang="uk-UA" sz="2400" b="1" dirty="0" smtClean="0">
                <a:latin typeface="Century Schoolbook" pitchFamily="18" charset="0"/>
              </a:rPr>
              <a:t>Зареєстровано хворих на СНІД </a:t>
            </a:r>
            <a:r>
              <a:rPr lang="en-US" sz="2400" b="1" dirty="0" smtClean="0">
                <a:latin typeface="Century Schoolbook" pitchFamily="18" charset="0"/>
              </a:rPr>
              <a:t/>
            </a:r>
            <a:br>
              <a:rPr lang="en-US" sz="2400" b="1" dirty="0" smtClean="0">
                <a:latin typeface="Century Schoolbook" pitchFamily="18" charset="0"/>
              </a:rPr>
            </a:br>
            <a:r>
              <a:rPr lang="uk-UA" sz="2400" b="1" dirty="0" smtClean="0">
                <a:latin typeface="Century Schoolbook" pitchFamily="18" charset="0"/>
              </a:rPr>
              <a:t>(на 100 </a:t>
            </a:r>
            <a:r>
              <a:rPr lang="uk-UA" sz="2400" b="1" dirty="0" err="1" smtClean="0">
                <a:latin typeface="Century Schoolbook" pitchFamily="18" charset="0"/>
              </a:rPr>
              <a:t>тис.населення</a:t>
            </a:r>
            <a:r>
              <a:rPr lang="uk-UA" sz="2400" b="1" dirty="0" smtClean="0">
                <a:latin typeface="Century Schoolbook" pitchFamily="18" charset="0"/>
              </a:rPr>
              <a:t>) </a:t>
            </a:r>
          </a:p>
        </p:txBody>
      </p:sp>
      <p:graphicFrame>
        <p:nvGraphicFramePr>
          <p:cNvPr id="13314" name="Object 3"/>
          <p:cNvGraphicFramePr>
            <a:graphicFrameLocks noChangeAspect="1"/>
          </p:cNvGraphicFramePr>
          <p:nvPr>
            <p:ph idx="1"/>
          </p:nvPr>
        </p:nvGraphicFramePr>
        <p:xfrm>
          <a:off x="468313" y="1484313"/>
          <a:ext cx="8467725" cy="4851400"/>
        </p:xfrm>
        <a:graphic>
          <a:graphicData uri="http://schemas.openxmlformats.org/presentationml/2006/ole">
            <p:oleObj spid="_x0000_s154626"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4638"/>
            <a:ext cx="8229600" cy="557212"/>
          </a:xfrm>
        </p:spPr>
        <p:txBody>
          <a:bodyPr/>
          <a:lstStyle/>
          <a:p>
            <a:pPr eaLnBrk="1" hangingPunct="1"/>
            <a:r>
              <a:rPr lang="uk-UA" sz="2800" b="1" dirty="0" smtClean="0">
                <a:latin typeface="Century Schoolbook" pitchFamily="18" charset="0"/>
              </a:rPr>
              <a:t>Померло від </a:t>
            </a:r>
            <a:r>
              <a:rPr lang="uk-UA" sz="2800" b="1" dirty="0" err="1" smtClean="0">
                <a:latin typeface="Century Schoolbook" pitchFamily="18" charset="0"/>
              </a:rPr>
              <a:t>СНІДу</a:t>
            </a:r>
            <a:r>
              <a:rPr lang="uk-UA" sz="2800" b="1" dirty="0" smtClean="0">
                <a:latin typeface="Century Schoolbook" pitchFamily="18" charset="0"/>
              </a:rPr>
              <a:t> (на 100 </a:t>
            </a:r>
            <a:r>
              <a:rPr lang="uk-UA" sz="2800" b="1" dirty="0" err="1" smtClean="0">
                <a:latin typeface="Century Schoolbook" pitchFamily="18" charset="0"/>
              </a:rPr>
              <a:t>тис.населення</a:t>
            </a:r>
            <a:r>
              <a:rPr lang="uk-UA" sz="2800" b="1" dirty="0" smtClean="0">
                <a:latin typeface="Century Schoolbook" pitchFamily="18" charset="0"/>
              </a:rPr>
              <a:t>)</a:t>
            </a:r>
            <a:r>
              <a:rPr lang="uk-UA" sz="2800" dirty="0" smtClean="0">
                <a:latin typeface="Century Schoolbook" pitchFamily="18" charset="0"/>
              </a:rPr>
              <a:t> </a:t>
            </a:r>
          </a:p>
        </p:txBody>
      </p:sp>
      <p:graphicFrame>
        <p:nvGraphicFramePr>
          <p:cNvPr id="14338" name="Object 3"/>
          <p:cNvGraphicFramePr>
            <a:graphicFrameLocks noChangeAspect="1"/>
          </p:cNvGraphicFramePr>
          <p:nvPr>
            <p:ph idx="1"/>
          </p:nvPr>
        </p:nvGraphicFramePr>
        <p:xfrm>
          <a:off x="468313" y="1484313"/>
          <a:ext cx="8467725" cy="4851400"/>
        </p:xfrm>
        <a:graphic>
          <a:graphicData uri="http://schemas.openxmlformats.org/presentationml/2006/ole">
            <p:oleObj spid="_x0000_s155650"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457200" y="274638"/>
            <a:ext cx="8229600" cy="557212"/>
          </a:xfrm>
        </p:spPr>
        <p:txBody>
          <a:bodyPr/>
          <a:lstStyle/>
          <a:p>
            <a:pPr eaLnBrk="1" hangingPunct="1"/>
            <a:r>
              <a:rPr lang="uk-UA" sz="2400" b="1" dirty="0" smtClean="0">
                <a:latin typeface="Century Schoolbook" pitchFamily="18" charset="0"/>
              </a:rPr>
              <a:t>ВІЛ-інфіковані, зареєстровані вперше </a:t>
            </a:r>
            <a:br>
              <a:rPr lang="uk-UA" sz="2400" b="1" dirty="0" smtClean="0">
                <a:latin typeface="Century Schoolbook" pitchFamily="18" charset="0"/>
              </a:rPr>
            </a:br>
            <a:r>
              <a:rPr lang="uk-UA" sz="2400" b="1" dirty="0" smtClean="0">
                <a:latin typeface="Century Schoolbook" pitchFamily="18" charset="0"/>
              </a:rPr>
              <a:t>(на 100 </a:t>
            </a:r>
            <a:r>
              <a:rPr lang="uk-UA" sz="2400" b="1" dirty="0" err="1" smtClean="0">
                <a:latin typeface="Century Schoolbook" pitchFamily="18" charset="0"/>
              </a:rPr>
              <a:t>тис.населення</a:t>
            </a:r>
            <a:r>
              <a:rPr lang="uk-UA" sz="2400" b="1" dirty="0" smtClean="0">
                <a:latin typeface="Century Schoolbook" pitchFamily="18" charset="0"/>
              </a:rPr>
              <a:t>)</a:t>
            </a:r>
            <a:r>
              <a:rPr lang="uk-UA" sz="2400" dirty="0" smtClean="0">
                <a:latin typeface="Century Schoolbook" pitchFamily="18" charset="0"/>
              </a:rPr>
              <a:t> </a:t>
            </a:r>
          </a:p>
        </p:txBody>
      </p:sp>
      <p:graphicFrame>
        <p:nvGraphicFramePr>
          <p:cNvPr id="15362" name="Object 3"/>
          <p:cNvGraphicFramePr>
            <a:graphicFrameLocks noChangeAspect="1"/>
          </p:cNvGraphicFramePr>
          <p:nvPr>
            <p:ph idx="1"/>
          </p:nvPr>
        </p:nvGraphicFramePr>
        <p:xfrm>
          <a:off x="468313" y="1484313"/>
          <a:ext cx="8467725" cy="4851400"/>
        </p:xfrm>
        <a:graphic>
          <a:graphicData uri="http://schemas.openxmlformats.org/presentationml/2006/ole">
            <p:oleObj spid="_x0000_s156674"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74638"/>
            <a:ext cx="8229600" cy="571500"/>
          </a:xfrm>
        </p:spPr>
        <p:txBody>
          <a:bodyPr/>
          <a:lstStyle/>
          <a:p>
            <a:pPr eaLnBrk="1" hangingPunct="1"/>
            <a:r>
              <a:rPr lang="uk-UA" sz="2800" b="1" dirty="0" smtClean="0">
                <a:latin typeface="Century Schoolbook" pitchFamily="18" charset="0"/>
              </a:rPr>
              <a:t>Показник захворюваності на </a:t>
            </a:r>
            <a:r>
              <a:rPr lang="en-US" sz="2800" b="1" dirty="0" err="1" smtClean="0">
                <a:latin typeface="Century Schoolbook" pitchFamily="18" charset="0"/>
              </a:rPr>
              <a:t>tbc</a:t>
            </a:r>
            <a:r>
              <a:rPr lang="uk-UA" sz="2800" b="1" dirty="0" smtClean="0">
                <a:latin typeface="Century Schoolbook" pitchFamily="18" charset="0"/>
              </a:rPr>
              <a:t> </a:t>
            </a:r>
            <a:br>
              <a:rPr lang="uk-UA" sz="2800" b="1" dirty="0" smtClean="0">
                <a:latin typeface="Century Schoolbook" pitchFamily="18" charset="0"/>
              </a:rPr>
            </a:br>
            <a:r>
              <a:rPr lang="uk-UA" sz="2800" b="1" dirty="0" smtClean="0">
                <a:latin typeface="Century Schoolbook" pitchFamily="18" charset="0"/>
              </a:rPr>
              <a:t>(на 100 </a:t>
            </a:r>
            <a:r>
              <a:rPr lang="uk-UA" sz="2800" b="1" dirty="0" err="1" smtClean="0">
                <a:latin typeface="Century Schoolbook" pitchFamily="18" charset="0"/>
              </a:rPr>
              <a:t>тис.населення</a:t>
            </a:r>
            <a:r>
              <a:rPr lang="uk-UA" sz="2800" b="1" dirty="0" smtClean="0">
                <a:latin typeface="Century Schoolbook" pitchFamily="18" charset="0"/>
              </a:rPr>
              <a:t>) по м. Рівне</a:t>
            </a:r>
          </a:p>
        </p:txBody>
      </p:sp>
      <p:graphicFrame>
        <p:nvGraphicFramePr>
          <p:cNvPr id="16386" name="Object 3"/>
          <p:cNvGraphicFramePr>
            <a:graphicFrameLocks noChangeAspect="1"/>
          </p:cNvGraphicFramePr>
          <p:nvPr>
            <p:ph idx="1"/>
          </p:nvPr>
        </p:nvGraphicFramePr>
        <p:xfrm>
          <a:off x="457200" y="1447800"/>
          <a:ext cx="8467725" cy="4851400"/>
        </p:xfrm>
        <a:graphic>
          <a:graphicData uri="http://schemas.openxmlformats.org/presentationml/2006/ole">
            <p:oleObj spid="_x0000_s157698" name="Диаграмма" r:id="rId3" imgW="7762960" imgH="4448235"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 y="274638"/>
            <a:ext cx="8858250" cy="1143000"/>
          </a:xfrm>
        </p:spPr>
        <p:txBody>
          <a:bodyPr rtlCol="0">
            <a:normAutofit fontScale="90000"/>
          </a:bodyPr>
          <a:lstStyle/>
          <a:p>
            <a:pPr eaLnBrk="1" fontAlgn="auto" hangingPunct="1">
              <a:spcAft>
                <a:spcPts val="0"/>
              </a:spcAft>
              <a:defRPr/>
            </a:pPr>
            <a:r>
              <a:rPr lang="ru-RU" b="1" dirty="0" err="1" smtClean="0"/>
              <a:t>Здоров’я</a:t>
            </a:r>
            <a:r>
              <a:rPr lang="ru-RU" b="1" dirty="0" smtClean="0"/>
              <a:t> – </a:t>
            </a:r>
            <a:r>
              <a:rPr lang="ru-RU" b="1" dirty="0" err="1" smtClean="0"/>
              <a:t>найцінніше</a:t>
            </a:r>
            <a:r>
              <a:rPr lang="ru-RU" b="1" dirty="0" smtClean="0"/>
              <a:t>, </a:t>
            </a:r>
            <a:r>
              <a:rPr lang="ru-RU" b="1" dirty="0" err="1" smtClean="0"/>
              <a:t>що</a:t>
            </a:r>
            <a:r>
              <a:rPr lang="ru-RU" b="1" dirty="0" smtClean="0"/>
              <a:t> ми </a:t>
            </a:r>
            <a:r>
              <a:rPr lang="ru-RU" b="1" dirty="0" err="1" smtClean="0"/>
              <a:t>маємо</a:t>
            </a:r>
            <a:r>
              <a:rPr lang="ru-RU" b="1" dirty="0" smtClean="0"/>
              <a:t>!</a:t>
            </a:r>
            <a:endParaRPr lang="ru-RU" dirty="0"/>
          </a:p>
        </p:txBody>
      </p:sp>
      <p:sp>
        <p:nvSpPr>
          <p:cNvPr id="15362" name="Содержимое 2"/>
          <p:cNvSpPr>
            <a:spLocks noGrp="1"/>
          </p:cNvSpPr>
          <p:nvPr>
            <p:ph idx="1"/>
          </p:nvPr>
        </p:nvSpPr>
        <p:spPr/>
        <p:txBody>
          <a:bodyPr/>
          <a:lstStyle/>
          <a:p>
            <a:pPr eaLnBrk="1" hangingPunct="1">
              <a:buFont typeface="Arial" charset="0"/>
              <a:buNone/>
            </a:pPr>
            <a:endParaRPr lang="ru-RU" smtClean="0"/>
          </a:p>
        </p:txBody>
      </p:sp>
      <p:pic>
        <p:nvPicPr>
          <p:cNvPr id="15363" name="Picture 2" descr="Картинки по запросу картинки здоровя"/>
          <p:cNvPicPr>
            <a:picLocks noChangeAspect="1" noChangeArrowheads="1"/>
          </p:cNvPicPr>
          <p:nvPr/>
        </p:nvPicPr>
        <p:blipFill>
          <a:blip r:embed="rId2"/>
          <a:srcRect/>
          <a:stretch>
            <a:fillRect/>
          </a:stretch>
        </p:blipFill>
        <p:spPr bwMode="auto">
          <a:xfrm>
            <a:off x="428625" y="1571625"/>
            <a:ext cx="828675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uk-UA" sz="4000" smtClean="0">
                <a:solidFill>
                  <a:srgbClr val="990033"/>
                </a:solidFill>
              </a:rPr>
              <a:t>Смерність від туберкульозу на 100 тисяч населення м. Рівне</a:t>
            </a:r>
            <a:endParaRPr lang="ru-RU" sz="4000" smtClean="0">
              <a:solidFill>
                <a:srgbClr val="990033"/>
              </a:solidFill>
            </a:endParaRPr>
          </a:p>
        </p:txBody>
      </p:sp>
      <p:graphicFrame>
        <p:nvGraphicFramePr>
          <p:cNvPr id="17410" name="Object 4"/>
          <p:cNvGraphicFramePr>
            <a:graphicFrameLocks noChangeAspect="1"/>
          </p:cNvGraphicFramePr>
          <p:nvPr>
            <p:ph idx="1"/>
          </p:nvPr>
        </p:nvGraphicFramePr>
        <p:xfrm>
          <a:off x="838200" y="1600200"/>
          <a:ext cx="7762875" cy="4448175"/>
        </p:xfrm>
        <a:graphic>
          <a:graphicData uri="http://schemas.openxmlformats.org/presentationml/2006/ole">
            <p:oleObj spid="_x0000_s158722"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800" b="1" dirty="0" smtClean="0"/>
              <a:t>Захворюваність на хронічний алкоголізм серед жителів міста Рівного</a:t>
            </a:r>
            <a:endParaRPr lang="ru-RU" sz="2800" b="1" dirty="0"/>
          </a:p>
        </p:txBody>
      </p:sp>
      <p:graphicFrame>
        <p:nvGraphicFramePr>
          <p:cNvPr id="34819" name="Object 3"/>
          <p:cNvGraphicFramePr>
            <a:graphicFrameLocks noChangeAspect="1"/>
          </p:cNvGraphicFramePr>
          <p:nvPr/>
        </p:nvGraphicFramePr>
        <p:xfrm>
          <a:off x="457200" y="1447800"/>
          <a:ext cx="8467725" cy="4851400"/>
        </p:xfrm>
        <a:graphic>
          <a:graphicData uri="http://schemas.openxmlformats.org/presentationml/2006/ole">
            <p:oleObj spid="_x0000_s159746"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400" b="1" dirty="0" smtClean="0">
                <a:latin typeface="+mj-lt"/>
                <a:ea typeface="+mj-ea"/>
                <a:cs typeface="+mj-cs"/>
              </a:rPr>
              <a:t>ПЕРЕБУВАЄ ХВОРИХ НА ДИСПАНСЕРНОМУ ОБЛІКУ НА 01.01.2018</a:t>
            </a:r>
            <a:r>
              <a:rPr lang="uk-UA" sz="2400" b="1" dirty="0" smtClean="0">
                <a:solidFill>
                  <a:schemeClr val="tx2"/>
                </a:solidFill>
                <a:latin typeface="+mj-lt"/>
                <a:ea typeface="+mj-ea"/>
                <a:cs typeface="+mj-cs"/>
              </a:rPr>
              <a:t> </a:t>
            </a:r>
            <a:r>
              <a:rPr lang="uk-UA" sz="2400" b="1" dirty="0" err="1" smtClean="0">
                <a:latin typeface="+mj-lt"/>
                <a:ea typeface="+mj-ea"/>
                <a:cs typeface="+mj-cs"/>
              </a:rPr>
              <a:t>н</a:t>
            </a:r>
            <a:r>
              <a:rPr lang="uk-UA" sz="2800" b="1" dirty="0" err="1" smtClean="0"/>
              <a:t>а</a:t>
            </a:r>
            <a:r>
              <a:rPr lang="uk-UA" sz="2800" b="1" dirty="0" smtClean="0"/>
              <a:t> хронічний алкоголізм серед жителів міста Рівного</a:t>
            </a:r>
            <a:endParaRPr lang="ru-RU" sz="2800" b="1" dirty="0"/>
          </a:p>
        </p:txBody>
      </p:sp>
      <p:graphicFrame>
        <p:nvGraphicFramePr>
          <p:cNvPr id="34819" name="Object 3"/>
          <p:cNvGraphicFramePr>
            <a:graphicFrameLocks noChangeAspect="1"/>
          </p:cNvGraphicFramePr>
          <p:nvPr/>
        </p:nvGraphicFramePr>
        <p:xfrm>
          <a:off x="457200" y="1447800"/>
          <a:ext cx="8467725" cy="4851400"/>
        </p:xfrm>
        <a:graphic>
          <a:graphicData uri="http://schemas.openxmlformats.org/presentationml/2006/ole">
            <p:oleObj spid="_x0000_s160770"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800" b="1" dirty="0" smtClean="0"/>
              <a:t>Захворюваність на хронічну наркоманію серед жителів міста Рівного</a:t>
            </a:r>
            <a:endParaRPr lang="ru-RU" sz="2800" b="1" dirty="0"/>
          </a:p>
        </p:txBody>
      </p:sp>
      <p:graphicFrame>
        <p:nvGraphicFramePr>
          <p:cNvPr id="34819" name="Object 3"/>
          <p:cNvGraphicFramePr>
            <a:graphicFrameLocks noChangeAspect="1"/>
          </p:cNvGraphicFramePr>
          <p:nvPr/>
        </p:nvGraphicFramePr>
        <p:xfrm>
          <a:off x="676275" y="1524000"/>
          <a:ext cx="8467725" cy="4851400"/>
        </p:xfrm>
        <a:graphic>
          <a:graphicData uri="http://schemas.openxmlformats.org/presentationml/2006/ole">
            <p:oleObj spid="_x0000_s161794"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400" b="1" dirty="0" smtClean="0">
                <a:latin typeface="+mj-lt"/>
                <a:ea typeface="+mj-ea"/>
                <a:cs typeface="+mj-cs"/>
              </a:rPr>
              <a:t>ПЕРЕБУВАЄ ХВОРИХ НА ДИСПАНСЕРНОМУ ОБЛІКУ НА 01.01.2018</a:t>
            </a:r>
            <a:r>
              <a:rPr lang="uk-UA" sz="2400" b="1" dirty="0" smtClean="0">
                <a:solidFill>
                  <a:schemeClr val="tx2"/>
                </a:solidFill>
                <a:latin typeface="+mj-lt"/>
                <a:ea typeface="+mj-ea"/>
                <a:cs typeface="+mj-cs"/>
              </a:rPr>
              <a:t> </a:t>
            </a:r>
            <a:r>
              <a:rPr lang="uk-UA" sz="2800" b="1" dirty="0" err="1" smtClean="0"/>
              <a:t>на</a:t>
            </a:r>
            <a:r>
              <a:rPr lang="uk-UA" sz="2800" b="1" dirty="0" smtClean="0"/>
              <a:t> хронічну наркоманію серед жителів міста Рівного</a:t>
            </a:r>
            <a:endParaRPr lang="ru-RU" sz="2800" b="1" dirty="0"/>
          </a:p>
        </p:txBody>
      </p:sp>
      <p:graphicFrame>
        <p:nvGraphicFramePr>
          <p:cNvPr id="34819" name="Object 3"/>
          <p:cNvGraphicFramePr>
            <a:graphicFrameLocks noChangeAspect="1"/>
          </p:cNvGraphicFramePr>
          <p:nvPr/>
        </p:nvGraphicFramePr>
        <p:xfrm>
          <a:off x="457200" y="1447800"/>
          <a:ext cx="8467725" cy="4851400"/>
        </p:xfrm>
        <a:graphic>
          <a:graphicData uri="http://schemas.openxmlformats.org/presentationml/2006/ole">
            <p:oleObj spid="_x0000_s162818" name="Диаграмма" r:id="rId3" imgW="7762960" imgH="4448235" progId="MSGraph.Chart.8">
              <p:embed followColorScheme="full"/>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3"/>
          <p:cNvSpPr>
            <a:spLocks noGrp="1"/>
          </p:cNvSpPr>
          <p:nvPr>
            <p:ph type="title" idx="4294967295"/>
          </p:nvPr>
        </p:nvSpPr>
        <p:spPr>
          <a:xfrm>
            <a:off x="411163" y="1"/>
            <a:ext cx="7589861" cy="642918"/>
          </a:xfrm>
        </p:spPr>
        <p:txBody>
          <a:bodyPr lIns="0" rIns="0" bIns="0" rtlCol="0" anchor="b">
            <a:normAutofit/>
          </a:bodyPr>
          <a:lstStyle/>
          <a:p>
            <a:pPr eaLnBrk="1" fontAlgn="auto" hangingPunct="1">
              <a:spcAft>
                <a:spcPts val="0"/>
              </a:spcAft>
              <a:defRPr/>
            </a:pPr>
            <a:r>
              <a:rPr lang="uk-UA" sz="3600" b="1" dirty="0">
                <a:solidFill>
                  <a:schemeClr val="accent1"/>
                </a:solidFill>
              </a:rPr>
              <a:t>Здоровий спосіб життя</a:t>
            </a:r>
            <a:endParaRPr lang="ru-RU" sz="3600" b="1" dirty="0">
              <a:solidFill>
                <a:schemeClr val="accent1"/>
              </a:solidFill>
            </a:endParaRPr>
          </a:p>
        </p:txBody>
      </p:sp>
      <p:sp>
        <p:nvSpPr>
          <p:cNvPr id="36866" name="Текст 5"/>
          <p:cNvSpPr>
            <a:spLocks noGrp="1"/>
          </p:cNvSpPr>
          <p:nvPr>
            <p:ph type="body" idx="4294967295"/>
          </p:nvPr>
        </p:nvSpPr>
        <p:spPr>
          <a:xfrm>
            <a:off x="468313" y="571480"/>
            <a:ext cx="4897437" cy="4010045"/>
          </a:xfrm>
          <a:gradFill rotWithShape="0">
            <a:gsLst>
              <a:gs pos="0">
                <a:srgbClr val="8CABEE"/>
              </a:gs>
              <a:gs pos="50000">
                <a:srgbClr val="BACBF2"/>
              </a:gs>
              <a:gs pos="100000">
                <a:srgbClr val="DEE5F8"/>
              </a:gs>
            </a:gsLst>
            <a:lin ang="5400000"/>
          </a:gradFill>
        </p:spPr>
        <p:txBody>
          <a:bodyPr lIns="17552" rIns="17552"/>
          <a:lstStyle/>
          <a:p>
            <a:pPr marL="0" indent="169863" algn="just" eaLnBrk="1" hangingPunct="1">
              <a:lnSpc>
                <a:spcPct val="80000"/>
              </a:lnSpc>
              <a:buFont typeface="Arial" charset="0"/>
              <a:buNone/>
            </a:pPr>
            <a:endParaRPr lang="uk-UA" sz="1100" dirty="0" smtClean="0"/>
          </a:p>
          <a:p>
            <a:pPr marL="0" indent="169863" algn="just" eaLnBrk="1" hangingPunct="1">
              <a:lnSpc>
                <a:spcPct val="80000"/>
              </a:lnSpc>
              <a:buFont typeface="Arial" charset="0"/>
              <a:buNone/>
            </a:pPr>
            <a:r>
              <a:rPr lang="uk-UA" sz="2000" dirty="0" smtClean="0"/>
              <a:t>Щороку дедалі більше свідомої молоді обирає здоровий спосіб життя, спрямовує свої зусилля на збереження і зміцнення свого здоров</a:t>
            </a:r>
            <a:r>
              <a:rPr lang="en-US" sz="2000" dirty="0" smtClean="0"/>
              <a:t>’</a:t>
            </a:r>
            <a:r>
              <a:rPr lang="uk-UA" sz="2000" dirty="0" smtClean="0"/>
              <a:t>я. Адже здоров</a:t>
            </a:r>
            <a:r>
              <a:rPr lang="en-US" sz="2000" dirty="0" smtClean="0"/>
              <a:t>’</a:t>
            </a:r>
            <a:r>
              <a:rPr lang="uk-UA" sz="2000" dirty="0" smtClean="0"/>
              <a:t>я є тим чарівним ключем, який відчиняє двері до можливостей: прагнути і досягати, омріювати і здійснювати, розвивати себе, встановлювати орієнтири майбутнього. А зараз ви хочете насолоджуватися життям, крокувати в ногу з часом, не відставати від моди.</a:t>
            </a:r>
            <a:endParaRPr lang="en-US" sz="2000" dirty="0" smtClean="0"/>
          </a:p>
          <a:p>
            <a:pPr marL="0" indent="169863" algn="just" eaLnBrk="1" hangingPunct="1">
              <a:lnSpc>
                <a:spcPct val="80000"/>
              </a:lnSpc>
              <a:buFont typeface="Arial" charset="0"/>
              <a:buNone/>
            </a:pPr>
            <a:r>
              <a:rPr lang="uk-UA" sz="2000" dirty="0" smtClean="0"/>
              <a:t>Мода – це стиль, це спосіб життя. Ви - діти нового тисячоліття. Нове сьогодення зумовлює нову моду. Сучасна мода одна – здоров</a:t>
            </a:r>
            <a:r>
              <a:rPr lang="en-US" sz="2000" dirty="0" smtClean="0"/>
              <a:t>’</a:t>
            </a:r>
            <a:r>
              <a:rPr lang="uk-UA" sz="2000" dirty="0" smtClean="0"/>
              <a:t>я.</a:t>
            </a:r>
            <a:r>
              <a:rPr lang="uk-UA" sz="1300" dirty="0" smtClean="0"/>
              <a:t> </a:t>
            </a:r>
            <a:endParaRPr lang="ru-RU" sz="1300" dirty="0" smtClean="0"/>
          </a:p>
        </p:txBody>
      </p:sp>
      <p:pic>
        <p:nvPicPr>
          <p:cNvPr id="36867" name="Содержимое 12" descr="original-492164121.jpg"/>
          <p:cNvPicPr>
            <a:picLocks noGrp="1" noChangeAspect="1"/>
          </p:cNvPicPr>
          <p:nvPr>
            <p:ph sz="half" idx="4294967295"/>
          </p:nvPr>
        </p:nvPicPr>
        <p:blipFill>
          <a:blip r:embed="rId2">
            <a:clrChange>
              <a:clrFrom>
                <a:srgbClr val="E1DAE2"/>
              </a:clrFrom>
              <a:clrTo>
                <a:srgbClr val="E1DAE2">
                  <a:alpha val="0"/>
                </a:srgbClr>
              </a:clrTo>
            </a:clrChange>
          </a:blip>
          <a:srcRect/>
          <a:stretch>
            <a:fillRect/>
          </a:stretch>
        </p:blipFill>
        <p:spPr>
          <a:xfrm>
            <a:off x="5434013" y="571480"/>
            <a:ext cx="3170237" cy="6000792"/>
          </a:xfrm>
        </p:spPr>
      </p:pic>
      <p:sp>
        <p:nvSpPr>
          <p:cNvPr id="36868" name="Заголовок 3"/>
          <p:cNvSpPr txBox="1">
            <a:spLocks/>
          </p:cNvSpPr>
          <p:nvPr/>
        </p:nvSpPr>
        <p:spPr bwMode="auto">
          <a:xfrm>
            <a:off x="468313" y="4500570"/>
            <a:ext cx="4897437" cy="368293"/>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0" tIns="43881" rIns="0" bIns="0" anchor="b"/>
          <a:lstStyle/>
          <a:p>
            <a:pPr algn="ctr" defTabSz="876300"/>
            <a:r>
              <a:rPr lang="uk-UA" sz="2700" b="1">
                <a:solidFill>
                  <a:srgbClr val="3E3EBC"/>
                </a:solidFill>
                <a:latin typeface="Calibri" pitchFamily="34" charset="0"/>
              </a:rPr>
              <a:t>Бути здоровим – красиво!</a:t>
            </a:r>
          </a:p>
        </p:txBody>
      </p:sp>
      <p:sp>
        <p:nvSpPr>
          <p:cNvPr id="36869" name="Заголовок 3"/>
          <p:cNvSpPr txBox="1">
            <a:spLocks/>
          </p:cNvSpPr>
          <p:nvPr/>
        </p:nvSpPr>
        <p:spPr bwMode="auto">
          <a:xfrm>
            <a:off x="468313" y="4946650"/>
            <a:ext cx="4897437" cy="496888"/>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0" tIns="43881" rIns="0" bIns="0" anchor="b"/>
          <a:lstStyle/>
          <a:p>
            <a:pPr algn="ctr" defTabSz="876300"/>
            <a:r>
              <a:rPr lang="uk-UA" sz="2700" b="1">
                <a:solidFill>
                  <a:srgbClr val="3E3EBC"/>
                </a:solidFill>
                <a:latin typeface="Calibri" pitchFamily="34" charset="0"/>
              </a:rPr>
              <a:t>Бути здоровим – модно!</a:t>
            </a:r>
          </a:p>
        </p:txBody>
      </p:sp>
      <p:sp>
        <p:nvSpPr>
          <p:cNvPr id="36870" name="Заголовок 3"/>
          <p:cNvSpPr txBox="1">
            <a:spLocks/>
          </p:cNvSpPr>
          <p:nvPr/>
        </p:nvSpPr>
        <p:spPr bwMode="auto">
          <a:xfrm>
            <a:off x="468313" y="5521325"/>
            <a:ext cx="4897437" cy="500063"/>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0" tIns="43881" rIns="0" bIns="0" anchor="b"/>
          <a:lstStyle/>
          <a:p>
            <a:pPr algn="ctr" defTabSz="876300"/>
            <a:r>
              <a:rPr lang="uk-UA" sz="2700" b="1">
                <a:solidFill>
                  <a:srgbClr val="3E3EBC"/>
                </a:solidFill>
                <a:latin typeface="Calibri" pitchFamily="34" charset="0"/>
              </a:rPr>
              <a:t>Бути здоровим – стильно!</a:t>
            </a:r>
          </a:p>
        </p:txBody>
      </p:sp>
      <p:sp>
        <p:nvSpPr>
          <p:cNvPr id="36871" name="Заголовок 3"/>
          <p:cNvSpPr txBox="1">
            <a:spLocks/>
          </p:cNvSpPr>
          <p:nvPr/>
        </p:nvSpPr>
        <p:spPr bwMode="auto">
          <a:xfrm>
            <a:off x="468313" y="6094413"/>
            <a:ext cx="4897437" cy="496887"/>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0" tIns="43881" rIns="0" bIns="0" anchor="b"/>
          <a:lstStyle/>
          <a:p>
            <a:pPr algn="ctr" defTabSz="876300"/>
            <a:r>
              <a:rPr lang="uk-UA" sz="2700" b="1">
                <a:solidFill>
                  <a:srgbClr val="3E3EBC"/>
                </a:solidFill>
                <a:latin typeface="Calibri" pitchFamily="34" charset="0"/>
              </a:rPr>
              <a:t>Бути здоровим – класно!</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idx="4294967295"/>
          </p:nvPr>
        </p:nvSpPr>
        <p:spPr>
          <a:xfrm>
            <a:off x="179388" y="333375"/>
            <a:ext cx="7908925" cy="866775"/>
          </a:xfrm>
        </p:spPr>
        <p:txBody>
          <a:bodyPr lIns="0" rIns="0" bIns="0" rtlCol="0" anchor="b">
            <a:normAutofit fontScale="90000"/>
          </a:bodyPr>
          <a:lstStyle/>
          <a:p>
            <a:pPr eaLnBrk="1" fontAlgn="auto" hangingPunct="1">
              <a:spcAft>
                <a:spcPts val="0"/>
              </a:spcAft>
              <a:tabLst>
                <a:tab pos="1037063" algn="l"/>
              </a:tabLst>
              <a:defRPr/>
            </a:pPr>
            <a:r>
              <a:rPr lang="uk-UA" sz="3200" b="1" dirty="0">
                <a:solidFill>
                  <a:schemeClr val="accent1"/>
                </a:solidFill>
              </a:rPr>
              <a:t>Здоровий спосіб життя – чи життя </a:t>
            </a:r>
            <a:br>
              <a:rPr lang="uk-UA" sz="3200" b="1" dirty="0">
                <a:solidFill>
                  <a:schemeClr val="accent1"/>
                </a:solidFill>
              </a:rPr>
            </a:br>
            <a:r>
              <a:rPr lang="uk-UA" sz="3200" b="1" dirty="0">
                <a:solidFill>
                  <a:schemeClr val="accent1"/>
                </a:solidFill>
              </a:rPr>
              <a:t>для власної насолоди?</a:t>
            </a:r>
            <a:endParaRPr lang="ru-RU" sz="3200" b="1" dirty="0">
              <a:solidFill>
                <a:schemeClr val="accent1"/>
              </a:solidFill>
            </a:endParaRPr>
          </a:p>
        </p:txBody>
      </p:sp>
      <p:sp>
        <p:nvSpPr>
          <p:cNvPr id="37890" name="Текст 2"/>
          <p:cNvSpPr>
            <a:spLocks noGrp="1"/>
          </p:cNvSpPr>
          <p:nvPr>
            <p:ph type="body" idx="4294967295"/>
          </p:nvPr>
        </p:nvSpPr>
        <p:spPr>
          <a:xfrm>
            <a:off x="755650" y="1557338"/>
            <a:ext cx="5113338" cy="1943100"/>
          </a:xfrm>
          <a:gradFill rotWithShape="0">
            <a:gsLst>
              <a:gs pos="0">
                <a:srgbClr val="8CABEE"/>
              </a:gs>
              <a:gs pos="50000">
                <a:srgbClr val="BACBF2"/>
              </a:gs>
              <a:gs pos="100000">
                <a:srgbClr val="DEE5F8"/>
              </a:gs>
            </a:gsLst>
            <a:lin ang="5400000"/>
          </a:gradFill>
        </p:spPr>
        <p:txBody>
          <a:bodyPr lIns="17552" rIns="17552"/>
          <a:lstStyle/>
          <a:p>
            <a:pPr marL="0" indent="0" algn="ctr" eaLnBrk="1" hangingPunct="1">
              <a:lnSpc>
                <a:spcPct val="90000"/>
              </a:lnSpc>
              <a:buFont typeface="Arial" charset="0"/>
              <a:buNone/>
            </a:pPr>
            <a:r>
              <a:rPr lang="uk-UA" sz="2100" smtClean="0"/>
              <a:t>   Розглянемо проблему здоров</a:t>
            </a:r>
            <a:r>
              <a:rPr lang="en-US" sz="2100" smtClean="0"/>
              <a:t>’</a:t>
            </a:r>
            <a:r>
              <a:rPr lang="uk-UA" sz="2100" smtClean="0"/>
              <a:t>я, а саме вироблення власного відповідального ставлення до свого здоров</a:t>
            </a:r>
            <a:r>
              <a:rPr lang="en-US" sz="2100" smtClean="0"/>
              <a:t>’</a:t>
            </a:r>
            <a:r>
              <a:rPr lang="uk-UA" sz="2100" smtClean="0"/>
              <a:t>я, до впливу шкідливих звичок, таких як паління, алкоголь та наркотики.</a:t>
            </a:r>
            <a:endParaRPr lang="ru-RU" sz="2100" smtClean="0"/>
          </a:p>
        </p:txBody>
      </p:sp>
      <p:pic>
        <p:nvPicPr>
          <p:cNvPr id="37891" name="Содержимое 12" descr="1242204221_snid1.jpg"/>
          <p:cNvPicPr>
            <a:picLocks noGrp="1" noChangeAspect="1"/>
          </p:cNvPicPr>
          <p:nvPr>
            <p:ph sz="half" idx="4294967295"/>
          </p:nvPr>
        </p:nvPicPr>
        <p:blipFill>
          <a:blip r:embed="rId2"/>
          <a:srcRect/>
          <a:stretch>
            <a:fillRect/>
          </a:stretch>
        </p:blipFill>
        <p:spPr>
          <a:xfrm>
            <a:off x="5868988" y="2565400"/>
            <a:ext cx="2649537" cy="2698750"/>
          </a:xfrm>
        </p:spPr>
      </p:pic>
      <p:pic>
        <p:nvPicPr>
          <p:cNvPr id="37892" name="Picture 2" descr="F:\ПРЕЗЕНТАЦІЯ\Новая папка\protiv.gif"/>
          <p:cNvPicPr>
            <a:picLocks noChangeAspect="1" noChangeArrowheads="1"/>
          </p:cNvPicPr>
          <p:nvPr/>
        </p:nvPicPr>
        <p:blipFill>
          <a:blip r:embed="rId3"/>
          <a:srcRect/>
          <a:stretch>
            <a:fillRect/>
          </a:stretch>
        </p:blipFill>
        <p:spPr bwMode="auto">
          <a:xfrm>
            <a:off x="1908175" y="3624263"/>
            <a:ext cx="2809875" cy="2595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Текст 2"/>
          <p:cNvSpPr>
            <a:spLocks noGrp="1"/>
          </p:cNvSpPr>
          <p:nvPr>
            <p:ph type="body" idx="4294967295"/>
          </p:nvPr>
        </p:nvSpPr>
        <p:spPr>
          <a:xfrm>
            <a:off x="468313" y="1414463"/>
            <a:ext cx="3763962" cy="2276475"/>
          </a:xfrm>
        </p:spPr>
        <p:txBody>
          <a:bodyPr/>
          <a:lstStyle/>
          <a:p>
            <a:pPr marL="0" indent="0" algn="ctr" eaLnBrk="1" hangingPunct="1">
              <a:spcBef>
                <a:spcPct val="0"/>
              </a:spcBef>
              <a:buFont typeface="Arial" charset="0"/>
              <a:buNone/>
            </a:pPr>
            <a:r>
              <a:rPr lang="uk-UA" sz="1600" b="1" smtClean="0"/>
              <a:t>ЧОМУ ПОЧИНАЮТЬ КУРИТИ?</a:t>
            </a:r>
            <a:endParaRPr lang="ru-RU" sz="1600" b="1" smtClean="0"/>
          </a:p>
          <a:p>
            <a:pPr marL="0" indent="0" algn="ctr" eaLnBrk="1" hangingPunct="1">
              <a:spcBef>
                <a:spcPct val="0"/>
              </a:spcBef>
              <a:buFont typeface="Arial" charset="0"/>
              <a:buNone/>
            </a:pPr>
            <a:r>
              <a:rPr lang="uk-UA" sz="1600" b="1" smtClean="0"/>
              <a:t>З цікавості?</a:t>
            </a:r>
            <a:endParaRPr lang="ru-RU" sz="1600" b="1" smtClean="0"/>
          </a:p>
          <a:p>
            <a:pPr marL="0" indent="0" algn="ctr" eaLnBrk="1" hangingPunct="1">
              <a:spcBef>
                <a:spcPct val="0"/>
              </a:spcBef>
              <a:buFont typeface="Arial" charset="0"/>
              <a:buNone/>
            </a:pPr>
            <a:r>
              <a:rPr lang="uk-UA" sz="1600" smtClean="0"/>
              <a:t>Подивися, скільки цікавого навколо: мандрівки, фільми, ігри!</a:t>
            </a:r>
            <a:endParaRPr lang="ru-RU" sz="1600" smtClean="0"/>
          </a:p>
          <a:p>
            <a:pPr marL="0" indent="0" algn="ctr" eaLnBrk="1" hangingPunct="1">
              <a:spcBef>
                <a:spcPct val="0"/>
              </a:spcBef>
              <a:buFont typeface="Arial" charset="0"/>
              <a:buNone/>
            </a:pPr>
            <a:r>
              <a:rPr lang="uk-UA" sz="1600" b="1" smtClean="0"/>
              <a:t>Через прагнення видаватися дорослим?</a:t>
            </a:r>
            <a:endParaRPr lang="ru-RU" sz="1600" b="1" smtClean="0"/>
          </a:p>
          <a:p>
            <a:pPr marL="0" indent="0" algn="ctr" eaLnBrk="1" hangingPunct="1">
              <a:spcBef>
                <a:spcPct val="0"/>
              </a:spcBef>
              <a:buFont typeface="Arial" charset="0"/>
              <a:buNone/>
            </a:pPr>
            <a:r>
              <a:rPr lang="uk-UA" sz="1600" smtClean="0"/>
              <a:t>Будь розсудливий!!! Нехай інші беруть з тебе приклад!!!</a:t>
            </a:r>
            <a:endParaRPr lang="ru-RU" sz="1600" smtClean="0"/>
          </a:p>
          <a:p>
            <a:pPr marL="0" indent="0" eaLnBrk="1" hangingPunct="1">
              <a:buFont typeface="Arial" charset="0"/>
              <a:buNone/>
            </a:pPr>
            <a:endParaRPr lang="ru-RU" sz="1600" smtClean="0"/>
          </a:p>
        </p:txBody>
      </p:sp>
      <p:pic>
        <p:nvPicPr>
          <p:cNvPr id="38914" name="Содержимое 4" descr="sign1_02.gif"/>
          <p:cNvPicPr>
            <a:picLocks noChangeAspect="1"/>
          </p:cNvPicPr>
          <p:nvPr/>
        </p:nvPicPr>
        <p:blipFill>
          <a:blip r:embed="rId2"/>
          <a:srcRect l="7515" t="10556" r="12320" b="7889"/>
          <a:stretch>
            <a:fillRect/>
          </a:stretch>
        </p:blipFill>
        <p:spPr bwMode="auto">
          <a:xfrm>
            <a:off x="779463" y="3505200"/>
            <a:ext cx="2776537" cy="2593975"/>
          </a:xfrm>
          <a:prstGeom prst="rect">
            <a:avLst/>
          </a:prstGeom>
          <a:noFill/>
          <a:ln w="9525">
            <a:noFill/>
            <a:miter lim="800000"/>
            <a:headEnd/>
            <a:tailEnd/>
          </a:ln>
        </p:spPr>
      </p:pic>
      <p:sp>
        <p:nvSpPr>
          <p:cNvPr id="38915" name="Текст 2"/>
          <p:cNvSpPr txBox="1">
            <a:spLocks/>
          </p:cNvSpPr>
          <p:nvPr/>
        </p:nvSpPr>
        <p:spPr bwMode="auto">
          <a:xfrm>
            <a:off x="4030663" y="1274763"/>
            <a:ext cx="4541837" cy="4767262"/>
          </a:xfrm>
          <a:prstGeom prst="rect">
            <a:avLst/>
          </a:prstGeom>
          <a:noFill/>
          <a:ln w="9525">
            <a:noFill/>
            <a:miter lim="800000"/>
            <a:headEnd/>
            <a:tailEnd/>
          </a:ln>
        </p:spPr>
        <p:txBody>
          <a:bodyPr lIns="17552" tIns="43881" rIns="17552" bIns="43881"/>
          <a:lstStyle/>
          <a:p>
            <a:pPr algn="ctr" defTabSz="876300">
              <a:lnSpc>
                <a:spcPct val="120000"/>
              </a:lnSpc>
            </a:pPr>
            <a:r>
              <a:rPr lang="uk-UA" sz="1600" b="1" dirty="0">
                <a:latin typeface="Calibri" pitchFamily="34" charset="0"/>
              </a:rPr>
              <a:t>ВИБІР РОБИШ ТИ!</a:t>
            </a:r>
            <a:endParaRPr lang="ru-RU" sz="1600" b="1" dirty="0">
              <a:latin typeface="Calibri" pitchFamily="34" charset="0"/>
            </a:endParaRPr>
          </a:p>
          <a:p>
            <a:pPr algn="ctr" defTabSz="876300">
              <a:lnSpc>
                <a:spcPct val="120000"/>
              </a:lnSpc>
            </a:pPr>
            <a:r>
              <a:rPr lang="uk-UA" sz="1600" b="1" dirty="0">
                <a:latin typeface="Calibri" pitchFamily="34" charset="0"/>
              </a:rPr>
              <a:t>ІНФОРМАЦІЯ ДЛЯ ТИХ, ХТО ПОЧИНАЄ КУРИТИ ЦЕ РЕАЛЬНІСТЬ!</a:t>
            </a:r>
            <a:endParaRPr lang="ru-RU" sz="1600" b="1" dirty="0">
              <a:latin typeface="Calibri" pitchFamily="34" charset="0"/>
            </a:endParaRPr>
          </a:p>
          <a:p>
            <a:pPr algn="ctr" defTabSz="876300">
              <a:lnSpc>
                <a:spcPct val="120000"/>
              </a:lnSpc>
              <a:buClr>
                <a:srgbClr val="568180"/>
              </a:buClr>
              <a:buFont typeface="Wingdings" pitchFamily="2" charset="2"/>
              <a:buChar char="Ä"/>
            </a:pPr>
            <a:r>
              <a:rPr lang="uk-UA" sz="1500" dirty="0">
                <a:latin typeface="Calibri" pitchFamily="34" charset="0"/>
              </a:rPr>
              <a:t>Кожна цигарка містить близько 15 канцерогенних речовин. </a:t>
            </a:r>
            <a:endParaRPr lang="ru-RU" sz="1500" dirty="0">
              <a:latin typeface="Calibri" pitchFamily="34" charset="0"/>
            </a:endParaRPr>
          </a:p>
          <a:p>
            <a:pPr algn="ctr" defTabSz="876300">
              <a:lnSpc>
                <a:spcPct val="120000"/>
              </a:lnSpc>
              <a:buClr>
                <a:srgbClr val="568180"/>
              </a:buClr>
              <a:buFont typeface="Wingdings" pitchFamily="2" charset="2"/>
              <a:buChar char="Ä"/>
            </a:pPr>
            <a:r>
              <a:rPr lang="uk-UA" sz="1500" dirty="0">
                <a:latin typeface="Calibri" pitchFamily="34" charset="0"/>
              </a:rPr>
              <a:t>Кожна цигарка скорочує життя того, хто курить, на 8 хвилин. 80% осіб, що хворіють</a:t>
            </a:r>
          </a:p>
          <a:p>
            <a:pPr algn="ctr" defTabSz="876300">
              <a:lnSpc>
                <a:spcPct val="120000"/>
              </a:lnSpc>
              <a:buClr>
                <a:srgbClr val="568180"/>
              </a:buClr>
            </a:pPr>
            <a:r>
              <a:rPr lang="uk-UA" sz="1500" dirty="0">
                <a:latin typeface="Calibri" pitchFamily="34" charset="0"/>
              </a:rPr>
              <a:t>на рак легенів, </a:t>
            </a:r>
            <a:r>
              <a:rPr lang="uk-UA" sz="1500" dirty="0">
                <a:latin typeface="Times New Roman" pitchFamily="18" charset="0"/>
              </a:rPr>
              <a:t>–</a:t>
            </a:r>
            <a:r>
              <a:rPr lang="uk-UA" sz="1500" dirty="0">
                <a:latin typeface="Calibri" pitchFamily="34" charset="0"/>
              </a:rPr>
              <a:t> курці.</a:t>
            </a:r>
            <a:endParaRPr lang="ru-RU" sz="1500" dirty="0">
              <a:latin typeface="Calibri" pitchFamily="34" charset="0"/>
            </a:endParaRPr>
          </a:p>
          <a:p>
            <a:pPr algn="ctr" defTabSz="876300">
              <a:lnSpc>
                <a:spcPct val="120000"/>
              </a:lnSpc>
              <a:buClr>
                <a:srgbClr val="568180"/>
              </a:buClr>
              <a:buFont typeface="Wingdings" pitchFamily="2" charset="2"/>
              <a:buChar char="Ä"/>
            </a:pPr>
            <a:r>
              <a:rPr lang="uk-UA" sz="1500" dirty="0">
                <a:latin typeface="Calibri" pitchFamily="34" charset="0"/>
              </a:rPr>
              <a:t>Через ускладнене засвоєння вітамінів А, В, В</a:t>
            </a:r>
            <a:r>
              <a:rPr lang="uk-UA" sz="1500" baseline="-25000" dirty="0">
                <a:latin typeface="Calibri" pitchFamily="34" charset="0"/>
              </a:rPr>
              <a:t>6</a:t>
            </a:r>
            <a:r>
              <a:rPr lang="uk-UA" sz="1500" dirty="0">
                <a:latin typeface="Calibri" pitchFamily="34" charset="0"/>
              </a:rPr>
              <a:t>, В</a:t>
            </a:r>
            <a:r>
              <a:rPr lang="uk-UA" sz="1500" baseline="-25000" dirty="0">
                <a:latin typeface="Calibri" pitchFamily="34" charset="0"/>
              </a:rPr>
              <a:t>12</a:t>
            </a:r>
            <a:r>
              <a:rPr lang="uk-UA" sz="1500" dirty="0">
                <a:latin typeface="Calibri" pitchFamily="34" charset="0"/>
              </a:rPr>
              <a:t> зменшується опірність організму інфекційним захворюванням, погіршується пам'ять, зростає втомлюваність.</a:t>
            </a:r>
            <a:endParaRPr lang="ru-RU" sz="1500" dirty="0">
              <a:latin typeface="Calibri" pitchFamily="34" charset="0"/>
            </a:endParaRPr>
          </a:p>
          <a:p>
            <a:pPr algn="ctr" defTabSz="876300">
              <a:lnSpc>
                <a:spcPct val="120000"/>
              </a:lnSpc>
              <a:buClr>
                <a:srgbClr val="568180"/>
              </a:buClr>
              <a:buFont typeface="Wingdings" pitchFamily="2" charset="2"/>
              <a:buChar char="Ä"/>
            </a:pPr>
            <a:r>
              <a:rPr lang="uk-UA" sz="1500" dirty="0">
                <a:latin typeface="Calibri" pitchFamily="34" charset="0"/>
              </a:rPr>
              <a:t>Тютюновий дим шкідливий і для організму людини, яка не курить.</a:t>
            </a:r>
            <a:endParaRPr lang="ru-RU" sz="1500" dirty="0">
              <a:latin typeface="Calibri" pitchFamily="34" charset="0"/>
            </a:endParaRPr>
          </a:p>
          <a:p>
            <a:pPr algn="ctr" defTabSz="876300">
              <a:lnSpc>
                <a:spcPct val="120000"/>
              </a:lnSpc>
              <a:buClr>
                <a:srgbClr val="568180"/>
              </a:buClr>
              <a:buFont typeface="Wingdings" pitchFamily="2" charset="2"/>
              <a:buChar char="Ä"/>
            </a:pPr>
            <a:r>
              <a:rPr lang="uk-UA" sz="1500" dirty="0">
                <a:latin typeface="Calibri" pitchFamily="34" charset="0"/>
              </a:rPr>
              <a:t>Перебування впродовж години в накуреному приміщенні рівнозначне випалюванню</a:t>
            </a:r>
          </a:p>
          <a:p>
            <a:pPr algn="ctr" defTabSz="876300">
              <a:lnSpc>
                <a:spcPct val="120000"/>
              </a:lnSpc>
              <a:buClr>
                <a:srgbClr val="568180"/>
              </a:buClr>
            </a:pPr>
            <a:r>
              <a:rPr lang="uk-UA" sz="1500" dirty="0">
                <a:latin typeface="Calibri" pitchFamily="34" charset="0"/>
              </a:rPr>
              <a:t>4 цигарок. </a:t>
            </a:r>
            <a:endParaRPr lang="ru-RU" sz="1500" dirty="0">
              <a:latin typeface="Calibri" pitchFamily="34" charset="0"/>
            </a:endParaRPr>
          </a:p>
          <a:p>
            <a:pPr defTabSz="876300">
              <a:lnSpc>
                <a:spcPct val="80000"/>
              </a:lnSpc>
              <a:spcBef>
                <a:spcPct val="20000"/>
              </a:spcBef>
              <a:buClr>
                <a:srgbClr val="6BB1C9"/>
              </a:buClr>
              <a:buSzPct val="95000"/>
            </a:pPr>
            <a:endParaRPr lang="ru-RU" sz="1500" dirty="0">
              <a:latin typeface="Calibri" pitchFamily="34" charset="0"/>
            </a:endParaRPr>
          </a:p>
        </p:txBody>
      </p:sp>
      <p:sp>
        <p:nvSpPr>
          <p:cNvPr id="38916" name="Заголовок 1"/>
          <p:cNvSpPr>
            <a:spLocks/>
          </p:cNvSpPr>
          <p:nvPr/>
        </p:nvSpPr>
        <p:spPr bwMode="auto">
          <a:xfrm>
            <a:off x="179388" y="431800"/>
            <a:ext cx="7908925" cy="581025"/>
          </a:xfrm>
          <a:prstGeom prst="rect">
            <a:avLst/>
          </a:prstGeom>
          <a:noFill/>
          <a:ln w="9525">
            <a:noFill/>
            <a:miter lim="800000"/>
            <a:headEnd/>
            <a:tailEnd/>
          </a:ln>
        </p:spPr>
        <p:txBody>
          <a:bodyPr lIns="0" tIns="43881" rIns="0" bIns="0" anchor="b"/>
          <a:lstStyle/>
          <a:p>
            <a:pPr algn="ctr" defTabSz="876300"/>
            <a:r>
              <a:rPr lang="uk-UA" sz="3600" b="1">
                <a:solidFill>
                  <a:schemeClr val="accent1"/>
                </a:solidFill>
                <a:latin typeface="Calibri" pitchFamily="34" charset="0"/>
              </a:rPr>
              <a:t>Що таке тютюнопаління?</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Заголовок 1"/>
          <p:cNvSpPr>
            <a:spLocks/>
          </p:cNvSpPr>
          <p:nvPr/>
        </p:nvSpPr>
        <p:spPr bwMode="auto">
          <a:xfrm>
            <a:off x="179388" y="431800"/>
            <a:ext cx="7908925" cy="581025"/>
          </a:xfrm>
          <a:prstGeom prst="rect">
            <a:avLst/>
          </a:prstGeom>
          <a:noFill/>
          <a:ln w="9525">
            <a:noFill/>
            <a:miter lim="800000"/>
            <a:headEnd/>
            <a:tailEnd/>
          </a:ln>
        </p:spPr>
        <p:txBody>
          <a:bodyPr lIns="0" tIns="43881" rIns="0" bIns="0" anchor="b"/>
          <a:lstStyle/>
          <a:p>
            <a:pPr algn="ctr" defTabSz="876300"/>
            <a:r>
              <a:rPr lang="uk-UA" sz="3600" b="1">
                <a:solidFill>
                  <a:schemeClr val="accent1"/>
                </a:solidFill>
                <a:latin typeface="Calibri" pitchFamily="34" charset="0"/>
              </a:rPr>
              <a:t>Сучасна ситуація</a:t>
            </a:r>
          </a:p>
        </p:txBody>
      </p:sp>
      <p:sp>
        <p:nvSpPr>
          <p:cNvPr id="39938" name="Текст 2"/>
          <p:cNvSpPr>
            <a:spLocks/>
          </p:cNvSpPr>
          <p:nvPr/>
        </p:nvSpPr>
        <p:spPr bwMode="auto">
          <a:xfrm>
            <a:off x="508000" y="1992313"/>
            <a:ext cx="7993063" cy="2873375"/>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17552" tIns="43881" rIns="17552" bIns="43881"/>
          <a:lstStyle/>
          <a:p>
            <a:pPr algn="just" defTabSz="876300">
              <a:lnSpc>
                <a:spcPct val="90000"/>
              </a:lnSpc>
              <a:spcBef>
                <a:spcPct val="20000"/>
              </a:spcBef>
              <a:buClr>
                <a:schemeClr val="hlink"/>
              </a:buClr>
              <a:buSzPct val="80000"/>
            </a:pPr>
            <a:r>
              <a:rPr lang="uk-UA" sz="2100">
                <a:latin typeface="Calibri" pitchFamily="34" charset="0"/>
              </a:rPr>
              <a:t>- На нашій планеті палять приблизно 1,3 мільярди людей.</a:t>
            </a:r>
          </a:p>
          <a:p>
            <a:pPr algn="just" defTabSz="876300">
              <a:lnSpc>
                <a:spcPct val="90000"/>
              </a:lnSpc>
              <a:spcBef>
                <a:spcPct val="20000"/>
              </a:spcBef>
              <a:buClr>
                <a:schemeClr val="hlink"/>
              </a:buClr>
              <a:buSzPct val="80000"/>
            </a:pPr>
            <a:r>
              <a:rPr lang="uk-UA" sz="2100">
                <a:latin typeface="Calibri" pitchFamily="34" charset="0"/>
              </a:rPr>
              <a:t>- За 1 секунду на Землі викурюється 300 000 цигарок.</a:t>
            </a:r>
          </a:p>
          <a:p>
            <a:pPr algn="just" defTabSz="876300">
              <a:lnSpc>
                <a:spcPct val="90000"/>
              </a:lnSpc>
              <a:spcBef>
                <a:spcPct val="20000"/>
              </a:spcBef>
              <a:buClr>
                <a:schemeClr val="hlink"/>
              </a:buClr>
              <a:buSzPct val="80000"/>
            </a:pPr>
            <a:r>
              <a:rPr lang="uk-UA" sz="2100">
                <a:latin typeface="Calibri" pitchFamily="34" charset="0"/>
              </a:rPr>
              <a:t>- Куріння викликає 6% смертей у всьому світі.</a:t>
            </a:r>
          </a:p>
          <a:p>
            <a:pPr algn="just" defTabSz="876300">
              <a:lnSpc>
                <a:spcPct val="90000"/>
              </a:lnSpc>
              <a:spcBef>
                <a:spcPct val="20000"/>
              </a:spcBef>
              <a:buClr>
                <a:schemeClr val="hlink"/>
              </a:buClr>
              <a:buSzPct val="80000"/>
            </a:pPr>
            <a:r>
              <a:rPr lang="uk-UA" sz="2100">
                <a:latin typeface="Calibri" pitchFamily="34" charset="0"/>
              </a:rPr>
              <a:t>- Щорічно від паління вмирає 3 мільйони людей.</a:t>
            </a:r>
          </a:p>
          <a:p>
            <a:pPr algn="just" defTabSz="876300">
              <a:lnSpc>
                <a:spcPct val="90000"/>
              </a:lnSpc>
              <a:spcBef>
                <a:spcPct val="20000"/>
              </a:spcBef>
              <a:buClr>
                <a:schemeClr val="hlink"/>
              </a:buClr>
              <a:buSzPct val="80000"/>
            </a:pPr>
            <a:r>
              <a:rPr lang="uk-UA" sz="2100">
                <a:latin typeface="Calibri" pitchFamily="34" charset="0"/>
              </a:rPr>
              <a:t>- 800 мільйонів дітей, які живуть сьогодні, будуть убиті тютюном у дорослому віці.</a:t>
            </a:r>
          </a:p>
          <a:p>
            <a:pPr algn="just" defTabSz="876300">
              <a:lnSpc>
                <a:spcPct val="90000"/>
              </a:lnSpc>
              <a:spcBef>
                <a:spcPct val="20000"/>
              </a:spcBef>
              <a:buClr>
                <a:schemeClr val="hlink"/>
              </a:buClr>
              <a:buSzPct val="80000"/>
            </a:pPr>
            <a:r>
              <a:rPr lang="uk-UA" sz="2100">
                <a:latin typeface="Calibri" pitchFamily="34" charset="0"/>
              </a:rPr>
              <a:t>- Загальна маса недопалків на планеті за 1 рік становить 2520000 тонн.</a:t>
            </a:r>
            <a:endParaRPr lang="ru-RU" sz="2100">
              <a:latin typeface="Calibri" pitchFamily="34" charset="0"/>
            </a:endParaRPr>
          </a:p>
        </p:txBody>
      </p:sp>
      <p:sp>
        <p:nvSpPr>
          <p:cNvPr id="39939" name="Текст 2"/>
          <p:cNvSpPr>
            <a:spLocks/>
          </p:cNvSpPr>
          <p:nvPr/>
        </p:nvSpPr>
        <p:spPr bwMode="auto">
          <a:xfrm>
            <a:off x="1728788" y="1470025"/>
            <a:ext cx="5111750" cy="393700"/>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17552" tIns="43881" rIns="17552" bIns="43881"/>
          <a:lstStyle/>
          <a:p>
            <a:pPr algn="ctr" defTabSz="876300">
              <a:lnSpc>
                <a:spcPct val="90000"/>
              </a:lnSpc>
              <a:spcBef>
                <a:spcPct val="20000"/>
              </a:spcBef>
              <a:buClr>
                <a:schemeClr val="hlink"/>
              </a:buClr>
              <a:buSzPct val="80000"/>
            </a:pPr>
            <a:r>
              <a:rPr lang="uk-UA" sz="2100" b="1">
                <a:solidFill>
                  <a:srgbClr val="FF0000"/>
                </a:solidFill>
                <a:latin typeface="Calibri" pitchFamily="34" charset="0"/>
              </a:rPr>
              <a:t>ФАКТИ ПРО КУРІННЯ</a:t>
            </a:r>
            <a:endParaRPr lang="ru-RU" sz="2100" b="1">
              <a:solidFill>
                <a:srgbClr val="FF0000"/>
              </a:solidFill>
              <a:latin typeface="Calibri" pitchFamily="34" charset="0"/>
            </a:endParaRPr>
          </a:p>
        </p:txBody>
      </p:sp>
      <p:sp>
        <p:nvSpPr>
          <p:cNvPr id="39940" name="Текст 2"/>
          <p:cNvSpPr>
            <a:spLocks/>
          </p:cNvSpPr>
          <p:nvPr/>
        </p:nvSpPr>
        <p:spPr bwMode="auto">
          <a:xfrm>
            <a:off x="846138" y="4995863"/>
            <a:ext cx="7315200" cy="1111250"/>
          </a:xfrm>
          <a:prstGeom prst="rect">
            <a:avLst/>
          </a:prstGeom>
          <a:gradFill rotWithShape="0">
            <a:gsLst>
              <a:gs pos="0">
                <a:srgbClr val="8CABEE"/>
              </a:gs>
              <a:gs pos="50000">
                <a:srgbClr val="BACBF2"/>
              </a:gs>
              <a:gs pos="100000">
                <a:srgbClr val="DEE5F8"/>
              </a:gs>
            </a:gsLst>
            <a:lin ang="5400000"/>
          </a:gradFill>
          <a:ln w="9525">
            <a:noFill/>
            <a:miter lim="800000"/>
            <a:headEnd/>
            <a:tailEnd/>
          </a:ln>
        </p:spPr>
        <p:txBody>
          <a:bodyPr lIns="17552" tIns="43881" rIns="17552" bIns="43881"/>
          <a:lstStyle/>
          <a:p>
            <a:pPr algn="ctr" defTabSz="876300">
              <a:lnSpc>
                <a:spcPct val="90000"/>
              </a:lnSpc>
              <a:spcBef>
                <a:spcPct val="20000"/>
              </a:spcBef>
              <a:buClr>
                <a:schemeClr val="hlink"/>
              </a:buClr>
              <a:buSzPct val="80000"/>
            </a:pPr>
            <a:r>
              <a:rPr lang="uk-UA" sz="2100" b="1">
                <a:solidFill>
                  <a:srgbClr val="FF0000"/>
                </a:solidFill>
                <a:latin typeface="Calibri" pitchFamily="34" charset="0"/>
              </a:rPr>
              <a:t>ПРИГОЛОМШЛИВИЙ ФАКТ:</a:t>
            </a:r>
          </a:p>
          <a:p>
            <a:pPr algn="ctr" defTabSz="876300">
              <a:lnSpc>
                <a:spcPct val="90000"/>
              </a:lnSpc>
              <a:spcBef>
                <a:spcPct val="20000"/>
              </a:spcBef>
              <a:buClr>
                <a:schemeClr val="hlink"/>
              </a:buClr>
              <a:buSzPct val="80000"/>
            </a:pPr>
            <a:r>
              <a:rPr lang="uk-UA" sz="2100" b="1">
                <a:solidFill>
                  <a:srgbClr val="FF0000"/>
                </a:solidFill>
                <a:latin typeface="Calibri" pitchFamily="34" charset="0"/>
              </a:rPr>
              <a:t>молодь, яка ніколи не палила, майже ніколи не вживає героїн або кокаїн!</a:t>
            </a:r>
            <a:endParaRPr lang="ru-RU" sz="2100"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p:txBody>
          <a:bodyPr/>
          <a:lstStyle/>
          <a:p>
            <a:pPr eaLnBrk="1" hangingPunct="1"/>
            <a:endParaRPr lang="ru-RU" smtClean="0"/>
          </a:p>
        </p:txBody>
      </p:sp>
      <p:pic>
        <p:nvPicPr>
          <p:cNvPr id="40962" name="Picture 1" descr="C:\Users\Валентина\Pictures\Здор.спосіб життя\19.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714620"/>
          </a:xfrm>
        </p:spPr>
        <p:txBody>
          <a:bodyPr/>
          <a:lstStyle/>
          <a:p>
            <a:r>
              <a:rPr lang="ru-RU" sz="2400" b="1" dirty="0" err="1" smtClean="0">
                <a:solidFill>
                  <a:srgbClr val="FF0000"/>
                </a:solidFill>
              </a:rPr>
              <a:t>Серцево-судинні</a:t>
            </a:r>
            <a:r>
              <a:rPr lang="ru-RU" sz="2400" b="1" dirty="0" smtClean="0">
                <a:solidFill>
                  <a:srgbClr val="FF0000"/>
                </a:solidFill>
              </a:rPr>
              <a:t> </a:t>
            </a:r>
            <a:r>
              <a:rPr lang="ru-RU" sz="2400" b="1" dirty="0" err="1" smtClean="0">
                <a:solidFill>
                  <a:srgbClr val="FF0000"/>
                </a:solidFill>
              </a:rPr>
              <a:t>захворювання</a:t>
            </a:r>
            <a:r>
              <a:rPr lang="ru-RU" sz="2400" b="1" dirty="0" smtClean="0">
                <a:solidFill>
                  <a:srgbClr val="FF0000"/>
                </a:solidFill>
              </a:rPr>
              <a:t> (ССЗ) </a:t>
            </a:r>
            <a:r>
              <a:rPr lang="ru-RU" sz="2400" b="1" dirty="0" err="1" smtClean="0">
                <a:solidFill>
                  <a:srgbClr val="FF0000"/>
                </a:solidFill>
              </a:rPr>
              <a:t>є</a:t>
            </a:r>
            <a:r>
              <a:rPr lang="ru-RU" sz="2400" b="1" dirty="0" smtClean="0">
                <a:solidFill>
                  <a:srgbClr val="FF0000"/>
                </a:solidFill>
              </a:rPr>
              <a:t> основною причиною </a:t>
            </a:r>
            <a:r>
              <a:rPr lang="ru-RU" sz="2400" b="1" dirty="0" err="1" smtClean="0">
                <a:solidFill>
                  <a:srgbClr val="FF0000"/>
                </a:solidFill>
              </a:rPr>
              <a:t>смертності</a:t>
            </a:r>
            <a:r>
              <a:rPr lang="ru-RU" sz="2400" b="1" dirty="0" smtClean="0">
                <a:solidFill>
                  <a:srgbClr val="FF0000"/>
                </a:solidFill>
              </a:rPr>
              <a:t> та </a:t>
            </a:r>
            <a:r>
              <a:rPr lang="ru-RU" sz="2400" b="1" dirty="0" err="1" smtClean="0">
                <a:solidFill>
                  <a:srgbClr val="FF0000"/>
                </a:solidFill>
              </a:rPr>
              <a:t>інвалідності</a:t>
            </a:r>
            <a:r>
              <a:rPr lang="ru-RU" sz="2400" b="1" dirty="0" smtClean="0">
                <a:solidFill>
                  <a:srgbClr val="FF0000"/>
                </a:solidFill>
              </a:rPr>
              <a:t> </a:t>
            </a:r>
            <a:r>
              <a:rPr lang="ru-RU" sz="2400" b="1" dirty="0" err="1" smtClean="0">
                <a:solidFill>
                  <a:srgbClr val="FF0000"/>
                </a:solidFill>
              </a:rPr>
              <a:t>населення</a:t>
            </a:r>
            <a:r>
              <a:rPr lang="ru-RU" sz="2400" b="1" dirty="0" smtClean="0">
                <a:solidFill>
                  <a:srgbClr val="FF0000"/>
                </a:solidFill>
              </a:rPr>
              <a:t> у </a:t>
            </a:r>
            <a:r>
              <a:rPr lang="ru-RU" sz="2400" b="1" dirty="0" err="1" smtClean="0">
                <a:solidFill>
                  <a:srgbClr val="FF0000"/>
                </a:solidFill>
              </a:rPr>
              <a:t>більшості</a:t>
            </a:r>
            <a:r>
              <a:rPr lang="ru-RU" sz="2400" b="1" dirty="0" smtClean="0">
                <a:solidFill>
                  <a:srgbClr val="FF0000"/>
                </a:solidFill>
              </a:rPr>
              <a:t> </a:t>
            </a:r>
            <a:r>
              <a:rPr lang="ru-RU" sz="2400" b="1" dirty="0" err="1" smtClean="0">
                <a:solidFill>
                  <a:srgbClr val="FF0000"/>
                </a:solidFill>
              </a:rPr>
              <a:t>країн</a:t>
            </a:r>
            <a:r>
              <a:rPr lang="ru-RU" sz="2400" b="1" dirty="0" smtClean="0">
                <a:solidFill>
                  <a:srgbClr val="FF0000"/>
                </a:solidFill>
              </a:rPr>
              <a:t> </a:t>
            </a:r>
            <a:r>
              <a:rPr lang="ru-RU" sz="2400" b="1" dirty="0" err="1" smtClean="0">
                <a:solidFill>
                  <a:srgbClr val="FF0000"/>
                </a:solidFill>
              </a:rPr>
              <a:t>світу</a:t>
            </a:r>
            <a:r>
              <a:rPr lang="ru-RU" sz="2400" b="1" dirty="0" smtClean="0">
                <a:solidFill>
                  <a:srgbClr val="FF0000"/>
                </a:solidFill>
              </a:rPr>
              <a:t>. </a:t>
            </a:r>
            <a:r>
              <a:rPr lang="ru-RU" sz="2400" b="1" dirty="0" err="1" smtClean="0">
                <a:solidFill>
                  <a:srgbClr val="FF0000"/>
                </a:solidFill>
              </a:rPr>
              <a:t>Очікується</a:t>
            </a:r>
            <a:r>
              <a:rPr lang="ru-RU" sz="2400" b="1" dirty="0" smtClean="0">
                <a:solidFill>
                  <a:srgbClr val="FF0000"/>
                </a:solidFill>
              </a:rPr>
              <a:t>, </a:t>
            </a:r>
            <a:r>
              <a:rPr lang="ru-RU" sz="2400" b="1" dirty="0" err="1" smtClean="0">
                <a:solidFill>
                  <a:srgbClr val="FF0000"/>
                </a:solidFill>
              </a:rPr>
              <a:t>що</a:t>
            </a:r>
            <a:r>
              <a:rPr lang="ru-RU" sz="2400" b="1" dirty="0" smtClean="0">
                <a:solidFill>
                  <a:srgbClr val="FF0000"/>
                </a:solidFill>
              </a:rPr>
              <a:t> до 2030 р. </a:t>
            </a:r>
            <a:r>
              <a:rPr lang="ru-RU" sz="2400" b="1" dirty="0" err="1" smtClean="0">
                <a:solidFill>
                  <a:srgbClr val="FF0000"/>
                </a:solidFill>
              </a:rPr>
              <a:t>понад</a:t>
            </a:r>
            <a:r>
              <a:rPr lang="ru-RU" sz="2400" b="1" dirty="0" smtClean="0">
                <a:solidFill>
                  <a:srgbClr val="FF0000"/>
                </a:solidFill>
              </a:rPr>
              <a:t> 23 </a:t>
            </a:r>
            <a:r>
              <a:rPr lang="ru-RU" sz="2400" b="1" dirty="0" err="1" smtClean="0">
                <a:solidFill>
                  <a:srgbClr val="FF0000"/>
                </a:solidFill>
              </a:rPr>
              <a:t>млн</a:t>
            </a:r>
            <a:r>
              <a:rPr lang="ru-RU" sz="2400" b="1" dirty="0" smtClean="0">
                <a:solidFill>
                  <a:srgbClr val="FF0000"/>
                </a:solidFill>
              </a:rPr>
              <a:t> </a:t>
            </a:r>
            <a:r>
              <a:rPr lang="ru-RU" sz="2400" b="1" dirty="0" err="1" smtClean="0">
                <a:solidFill>
                  <a:srgbClr val="FF0000"/>
                </a:solidFill>
              </a:rPr>
              <a:t>осіб</a:t>
            </a:r>
            <a:r>
              <a:rPr lang="ru-RU" sz="2400" b="1" dirty="0" smtClean="0">
                <a:solidFill>
                  <a:srgbClr val="FF0000"/>
                </a:solidFill>
              </a:rPr>
              <a:t> </a:t>
            </a:r>
            <a:r>
              <a:rPr lang="ru-RU" sz="2400" b="1" dirty="0" err="1" smtClean="0">
                <a:solidFill>
                  <a:srgbClr val="FF0000"/>
                </a:solidFill>
              </a:rPr>
              <a:t>помре</a:t>
            </a:r>
            <a:r>
              <a:rPr lang="ru-RU" sz="2400" b="1" dirty="0" smtClean="0">
                <a:solidFill>
                  <a:srgbClr val="FF0000"/>
                </a:solidFill>
              </a:rPr>
              <a:t> </a:t>
            </a:r>
            <a:r>
              <a:rPr lang="ru-RU" sz="2400" b="1" dirty="0" err="1" smtClean="0">
                <a:solidFill>
                  <a:srgbClr val="FF0000"/>
                </a:solidFill>
              </a:rPr>
              <a:t>від</a:t>
            </a:r>
            <a:r>
              <a:rPr lang="ru-RU" sz="2400" b="1" dirty="0" smtClean="0">
                <a:solidFill>
                  <a:srgbClr val="FF0000"/>
                </a:solidFill>
              </a:rPr>
              <a:t> </a:t>
            </a:r>
            <a:r>
              <a:rPr lang="ru-RU" sz="2400" b="1" dirty="0" err="1" smtClean="0">
                <a:solidFill>
                  <a:srgbClr val="FF0000"/>
                </a:solidFill>
              </a:rPr>
              <a:t>цих</a:t>
            </a:r>
            <a:r>
              <a:rPr lang="ru-RU" sz="2400" b="1" dirty="0" smtClean="0">
                <a:solidFill>
                  <a:srgbClr val="FF0000"/>
                </a:solidFill>
              </a:rPr>
              <a:t> недуг, </a:t>
            </a:r>
            <a:r>
              <a:rPr lang="ru-RU" sz="2400" b="1" dirty="0" err="1" smtClean="0">
                <a:solidFill>
                  <a:srgbClr val="FF0000"/>
                </a:solidFill>
              </a:rPr>
              <a:t>і</a:t>
            </a:r>
            <a:r>
              <a:rPr lang="ru-RU" sz="2400" b="1" dirty="0" smtClean="0">
                <a:solidFill>
                  <a:srgbClr val="FF0000"/>
                </a:solidFill>
              </a:rPr>
              <a:t> вони </a:t>
            </a:r>
            <a:r>
              <a:rPr lang="ru-RU" sz="2400" b="1" dirty="0" err="1" smtClean="0">
                <a:solidFill>
                  <a:srgbClr val="FF0000"/>
                </a:solidFill>
              </a:rPr>
              <a:t>утримають</a:t>
            </a:r>
            <a:r>
              <a:rPr lang="ru-RU" sz="2400" b="1" dirty="0" smtClean="0">
                <a:solidFill>
                  <a:srgbClr val="FF0000"/>
                </a:solidFill>
              </a:rPr>
              <a:t> </a:t>
            </a:r>
            <a:r>
              <a:rPr lang="ru-RU" sz="2400" b="1" dirty="0" err="1" smtClean="0">
                <a:solidFill>
                  <a:srgbClr val="FF0000"/>
                </a:solidFill>
              </a:rPr>
              <a:t>першість</a:t>
            </a:r>
            <a:r>
              <a:rPr lang="ru-RU" sz="2400" b="1" dirty="0" smtClean="0">
                <a:solidFill>
                  <a:srgbClr val="FF0000"/>
                </a:solidFill>
              </a:rPr>
              <a:t> </a:t>
            </a:r>
            <a:r>
              <a:rPr lang="ru-RU" sz="2400" b="1" dirty="0" err="1" smtClean="0">
                <a:solidFill>
                  <a:srgbClr val="FF0000"/>
                </a:solidFill>
              </a:rPr>
              <a:t>серед</a:t>
            </a:r>
            <a:r>
              <a:rPr lang="ru-RU" sz="2400" b="1" dirty="0" smtClean="0">
                <a:solidFill>
                  <a:srgbClr val="FF0000"/>
                </a:solidFill>
              </a:rPr>
              <a:t> причин </a:t>
            </a:r>
            <a:r>
              <a:rPr lang="ru-RU" sz="2400" b="1" dirty="0" err="1" smtClean="0">
                <a:solidFill>
                  <a:srgbClr val="FF0000"/>
                </a:solidFill>
              </a:rPr>
              <a:t>смерті</a:t>
            </a:r>
            <a:r>
              <a:rPr lang="ru-RU" sz="2400" b="1" dirty="0" smtClean="0">
                <a:solidFill>
                  <a:srgbClr val="FF0000"/>
                </a:solidFill>
              </a:rPr>
              <a:t> </a:t>
            </a:r>
            <a:r>
              <a:rPr lang="ru-RU" sz="2400" b="1" dirty="0" err="1" smtClean="0">
                <a:solidFill>
                  <a:srgbClr val="FF0000"/>
                </a:solidFill>
              </a:rPr>
              <a:t>населення</a:t>
            </a:r>
            <a:r>
              <a:rPr lang="ru-RU" sz="2400" b="1" dirty="0" smtClean="0">
                <a:solidFill>
                  <a:srgbClr val="FF0000"/>
                </a:solidFill>
              </a:rPr>
              <a:t> </a:t>
            </a:r>
            <a:r>
              <a:rPr lang="ru-RU" sz="2400" b="1" dirty="0" err="1" smtClean="0">
                <a:solidFill>
                  <a:srgbClr val="FF0000"/>
                </a:solidFill>
              </a:rPr>
              <a:t>планети</a:t>
            </a:r>
            <a:r>
              <a:rPr lang="ru-RU" sz="2400" b="1" dirty="0" smtClean="0">
                <a:solidFill>
                  <a:srgbClr val="FF0000"/>
                </a:solidFill>
              </a:rPr>
              <a:t>. </a:t>
            </a:r>
            <a:r>
              <a:rPr lang="ru-RU" sz="2400" b="1" dirty="0" err="1" smtClean="0">
                <a:solidFill>
                  <a:srgbClr val="FF0000"/>
                </a:solidFill>
              </a:rPr>
              <a:t>Однак</a:t>
            </a:r>
            <a:r>
              <a:rPr lang="ru-RU" sz="2400" b="1" dirty="0" smtClean="0">
                <a:solidFill>
                  <a:srgbClr val="FF0000"/>
                </a:solidFill>
              </a:rPr>
              <a:t> </a:t>
            </a:r>
            <a:r>
              <a:rPr lang="ru-RU" sz="2400" b="1" dirty="0" err="1" smtClean="0">
                <a:solidFill>
                  <a:srgbClr val="FF0000"/>
                </a:solidFill>
              </a:rPr>
              <a:t>якщо</a:t>
            </a:r>
            <a:r>
              <a:rPr lang="ru-RU" sz="2400" b="1" dirty="0" smtClean="0">
                <a:solidFill>
                  <a:srgbClr val="FF0000"/>
                </a:solidFill>
              </a:rPr>
              <a:t> у </a:t>
            </a:r>
            <a:r>
              <a:rPr lang="ru-RU" sz="2400" b="1" dirty="0" err="1" smtClean="0">
                <a:solidFill>
                  <a:srgbClr val="FF0000"/>
                </a:solidFill>
              </a:rPr>
              <a:t>розвинених</a:t>
            </a:r>
            <a:r>
              <a:rPr lang="ru-RU" sz="2400" b="1" dirty="0" smtClean="0">
                <a:solidFill>
                  <a:srgbClr val="FF0000"/>
                </a:solidFill>
              </a:rPr>
              <a:t> </a:t>
            </a:r>
            <a:r>
              <a:rPr lang="ru-RU" sz="2400" b="1" dirty="0" err="1" smtClean="0">
                <a:solidFill>
                  <a:srgbClr val="FF0000"/>
                </a:solidFill>
              </a:rPr>
              <a:t>країнах</a:t>
            </a:r>
            <a:r>
              <a:rPr lang="ru-RU" sz="2400" b="1" dirty="0" smtClean="0">
                <a:solidFill>
                  <a:srgbClr val="FF0000"/>
                </a:solidFill>
              </a:rPr>
              <a:t> </a:t>
            </a:r>
            <a:r>
              <a:rPr lang="ru-RU" sz="2400" b="1" dirty="0" err="1" smtClean="0">
                <a:solidFill>
                  <a:srgbClr val="FF0000"/>
                </a:solidFill>
              </a:rPr>
              <a:t>світу</a:t>
            </a:r>
            <a:r>
              <a:rPr lang="ru-RU" sz="2400" b="1" dirty="0" smtClean="0">
                <a:solidFill>
                  <a:srgbClr val="FF0000"/>
                </a:solidFill>
              </a:rPr>
              <a:t> </a:t>
            </a:r>
            <a:r>
              <a:rPr lang="ru-RU" sz="2400" b="1" dirty="0" err="1" smtClean="0">
                <a:solidFill>
                  <a:srgbClr val="FF0000"/>
                </a:solidFill>
              </a:rPr>
              <a:t>кількість</a:t>
            </a:r>
            <a:r>
              <a:rPr lang="ru-RU" sz="2400" b="1" dirty="0" smtClean="0">
                <a:solidFill>
                  <a:srgbClr val="FF0000"/>
                </a:solidFill>
              </a:rPr>
              <a:t> смертей </a:t>
            </a:r>
            <a:r>
              <a:rPr lang="ru-RU" sz="2400" b="1" dirty="0" err="1" smtClean="0">
                <a:solidFill>
                  <a:srgbClr val="FF0000"/>
                </a:solidFill>
              </a:rPr>
              <a:t>від</a:t>
            </a:r>
            <a:r>
              <a:rPr lang="ru-RU" sz="2400" b="1" dirty="0" smtClean="0">
                <a:solidFill>
                  <a:srgbClr val="FF0000"/>
                </a:solidFill>
              </a:rPr>
              <a:t> ССЗ </a:t>
            </a:r>
            <a:r>
              <a:rPr lang="ru-RU" sz="2400" b="1" dirty="0" err="1" smtClean="0">
                <a:solidFill>
                  <a:srgbClr val="FF0000"/>
                </a:solidFill>
              </a:rPr>
              <a:t>знижується</a:t>
            </a:r>
            <a:r>
              <a:rPr lang="ru-RU" sz="2400" b="1" dirty="0" smtClean="0">
                <a:solidFill>
                  <a:srgbClr val="FF0000"/>
                </a:solidFill>
              </a:rPr>
              <a:t>, то в </a:t>
            </a:r>
            <a:r>
              <a:rPr lang="ru-RU" sz="2400" b="1" dirty="0" err="1" smtClean="0">
                <a:solidFill>
                  <a:srgbClr val="FF0000"/>
                </a:solidFill>
              </a:rPr>
              <a:t>інших</a:t>
            </a:r>
            <a:r>
              <a:rPr lang="ru-RU" sz="2400" b="1" dirty="0" smtClean="0">
                <a:solidFill>
                  <a:srgbClr val="FF0000"/>
                </a:solidFill>
              </a:rPr>
              <a:t> — </a:t>
            </a:r>
            <a:r>
              <a:rPr lang="ru-RU" sz="2400" b="1" dirty="0" err="1" smtClean="0">
                <a:solidFill>
                  <a:srgbClr val="FF0000"/>
                </a:solidFill>
              </a:rPr>
              <a:t>стрімко</a:t>
            </a:r>
            <a:r>
              <a:rPr lang="ru-RU" sz="2400" b="1" dirty="0" smtClean="0">
                <a:solidFill>
                  <a:srgbClr val="FF0000"/>
                </a:solidFill>
              </a:rPr>
              <a:t> </a:t>
            </a:r>
            <a:r>
              <a:rPr lang="ru-RU" sz="2400" b="1" dirty="0" err="1" smtClean="0">
                <a:solidFill>
                  <a:srgbClr val="FF0000"/>
                </a:solidFill>
              </a:rPr>
              <a:t>зростає</a:t>
            </a:r>
            <a:r>
              <a:rPr lang="ru-RU" sz="2400" b="1" dirty="0" smtClean="0">
                <a:solidFill>
                  <a:srgbClr val="FF0000"/>
                </a:solidFill>
              </a:rPr>
              <a:t>. </a:t>
            </a:r>
            <a:r>
              <a:rPr lang="ru-RU" sz="2400" b="1" dirty="0" err="1" smtClean="0">
                <a:solidFill>
                  <a:srgbClr val="FF0000"/>
                </a:solidFill>
              </a:rPr>
              <a:t>Україна</a:t>
            </a:r>
            <a:r>
              <a:rPr lang="ru-RU" sz="2400" b="1" dirty="0" smtClean="0">
                <a:solidFill>
                  <a:srgbClr val="FF0000"/>
                </a:solidFill>
              </a:rPr>
              <a:t> — </a:t>
            </a:r>
            <a:r>
              <a:rPr lang="ru-RU" sz="2400" b="1" dirty="0" err="1" smtClean="0">
                <a:solidFill>
                  <a:srgbClr val="FF0000"/>
                </a:solidFill>
              </a:rPr>
              <a:t>серед</a:t>
            </a:r>
            <a:r>
              <a:rPr lang="ru-RU" sz="2400" b="1" dirty="0" smtClean="0">
                <a:solidFill>
                  <a:srgbClr val="FF0000"/>
                </a:solidFill>
              </a:rPr>
              <a:t> </a:t>
            </a:r>
            <a:r>
              <a:rPr lang="ru-RU" sz="2400" b="1" dirty="0" err="1" smtClean="0">
                <a:solidFill>
                  <a:srgbClr val="FF0000"/>
                </a:solidFill>
              </a:rPr>
              <a:t>останніх</a:t>
            </a:r>
            <a:r>
              <a:rPr lang="ru-RU" sz="1800" b="1" dirty="0" smtClean="0">
                <a:solidFill>
                  <a:srgbClr val="FF0000"/>
                </a:solidFill>
              </a:rPr>
              <a:t>.</a:t>
            </a:r>
            <a:endParaRPr lang="ru-RU" sz="1800" b="1" dirty="0">
              <a:solidFill>
                <a:srgbClr val="FF0000"/>
              </a:solidFill>
            </a:endParaRPr>
          </a:p>
        </p:txBody>
      </p:sp>
      <p:pic>
        <p:nvPicPr>
          <p:cNvPr id="87042" name="Picture 2" descr="C:\Users\Валентина\Pictures\Здор.спосіб життя\direct-50-2.jpg"/>
          <p:cNvPicPr>
            <a:picLocks noGrp="1" noChangeAspect="1" noChangeArrowheads="1"/>
          </p:cNvPicPr>
          <p:nvPr>
            <p:ph idx="1"/>
          </p:nvPr>
        </p:nvPicPr>
        <p:blipFill>
          <a:blip r:embed="rId2"/>
          <a:srcRect/>
          <a:stretch>
            <a:fillRect/>
          </a:stretch>
        </p:blipFill>
        <p:spPr bwMode="auto">
          <a:xfrm>
            <a:off x="1357290" y="2643182"/>
            <a:ext cx="6572296" cy="421481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p:txBody>
          <a:bodyPr/>
          <a:lstStyle/>
          <a:p>
            <a:pPr eaLnBrk="1" hangingPunct="1"/>
            <a:endParaRPr lang="ru-RU" smtClean="0"/>
          </a:p>
        </p:txBody>
      </p:sp>
      <p:pic>
        <p:nvPicPr>
          <p:cNvPr id="41986" name="Picture 2" descr="C:\Users\Валентина\Pictures\Здор.спосіб життя\20.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p:txBody>
          <a:bodyPr/>
          <a:lstStyle/>
          <a:p>
            <a:pPr eaLnBrk="1" hangingPunct="1"/>
            <a:endParaRPr lang="ru-RU" smtClean="0"/>
          </a:p>
        </p:txBody>
      </p:sp>
      <p:sp>
        <p:nvSpPr>
          <p:cNvPr id="43010" name="Содержимое 2"/>
          <p:cNvSpPr>
            <a:spLocks noGrp="1"/>
          </p:cNvSpPr>
          <p:nvPr>
            <p:ph idx="1"/>
          </p:nvPr>
        </p:nvSpPr>
        <p:spPr/>
        <p:txBody>
          <a:bodyPr/>
          <a:lstStyle/>
          <a:p>
            <a:pPr eaLnBrk="1" hangingPunct="1"/>
            <a:endParaRPr lang="ru-RU" smtClean="0"/>
          </a:p>
        </p:txBody>
      </p:sp>
      <p:pic>
        <p:nvPicPr>
          <p:cNvPr id="43011" name="Picture 2" descr="C:\Users\Валентина\Pictures\Здор.спосіб життя\2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p:txBody>
          <a:bodyPr/>
          <a:lstStyle/>
          <a:p>
            <a:pPr eaLnBrk="1" hangingPunct="1"/>
            <a:endParaRPr lang="ru-RU" smtClean="0"/>
          </a:p>
        </p:txBody>
      </p:sp>
      <p:sp>
        <p:nvSpPr>
          <p:cNvPr id="44034" name="Содержимое 2"/>
          <p:cNvSpPr>
            <a:spLocks noGrp="1"/>
          </p:cNvSpPr>
          <p:nvPr>
            <p:ph idx="1"/>
          </p:nvPr>
        </p:nvSpPr>
        <p:spPr/>
        <p:txBody>
          <a:bodyPr/>
          <a:lstStyle/>
          <a:p>
            <a:pPr eaLnBrk="1" hangingPunct="1"/>
            <a:endParaRPr lang="ru-RU" smtClean="0"/>
          </a:p>
        </p:txBody>
      </p:sp>
      <p:pic>
        <p:nvPicPr>
          <p:cNvPr id="44035" name="Picture 2" descr="C:\Users\Валентина\Pictures\Здор.спосіб життя\2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p:txBody>
          <a:bodyPr/>
          <a:lstStyle/>
          <a:p>
            <a:pPr eaLnBrk="1" hangingPunct="1"/>
            <a:endParaRPr lang="ru-RU" smtClean="0"/>
          </a:p>
        </p:txBody>
      </p:sp>
      <p:sp>
        <p:nvSpPr>
          <p:cNvPr id="45058" name="Содержимое 2"/>
          <p:cNvSpPr>
            <a:spLocks noGrp="1"/>
          </p:cNvSpPr>
          <p:nvPr>
            <p:ph idx="1"/>
          </p:nvPr>
        </p:nvSpPr>
        <p:spPr/>
        <p:txBody>
          <a:bodyPr/>
          <a:lstStyle/>
          <a:p>
            <a:pPr eaLnBrk="1" hangingPunct="1"/>
            <a:endParaRPr lang="ru-RU" smtClean="0"/>
          </a:p>
        </p:txBody>
      </p:sp>
      <p:pic>
        <p:nvPicPr>
          <p:cNvPr id="45059" name="Picture 2" descr="C:\Users\Валентина\Pictures\Здор.спосіб життя\2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p:txBody>
          <a:bodyPr/>
          <a:lstStyle/>
          <a:p>
            <a:pPr eaLnBrk="1" hangingPunct="1"/>
            <a:endParaRPr lang="ru-RU" smtClean="0"/>
          </a:p>
        </p:txBody>
      </p:sp>
      <p:sp>
        <p:nvSpPr>
          <p:cNvPr id="46082" name="Содержимое 2"/>
          <p:cNvSpPr>
            <a:spLocks noGrp="1"/>
          </p:cNvSpPr>
          <p:nvPr>
            <p:ph idx="1"/>
          </p:nvPr>
        </p:nvSpPr>
        <p:spPr/>
        <p:txBody>
          <a:bodyPr/>
          <a:lstStyle/>
          <a:p>
            <a:pPr eaLnBrk="1" hangingPunct="1"/>
            <a:endParaRPr lang="ru-RU" smtClean="0"/>
          </a:p>
        </p:txBody>
      </p:sp>
      <p:pic>
        <p:nvPicPr>
          <p:cNvPr id="46083" name="Picture 2" descr="C:\Users\Валентина\Pictures\Здор.спосіб життя\2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p:txBody>
          <a:bodyPr/>
          <a:lstStyle/>
          <a:p>
            <a:pPr eaLnBrk="1" hangingPunct="1"/>
            <a:endParaRPr lang="ru-RU" smtClean="0"/>
          </a:p>
        </p:txBody>
      </p:sp>
      <p:sp>
        <p:nvSpPr>
          <p:cNvPr id="47106" name="Содержимое 2"/>
          <p:cNvSpPr>
            <a:spLocks noGrp="1"/>
          </p:cNvSpPr>
          <p:nvPr>
            <p:ph idx="1"/>
          </p:nvPr>
        </p:nvSpPr>
        <p:spPr/>
        <p:txBody>
          <a:bodyPr/>
          <a:lstStyle/>
          <a:p>
            <a:pPr eaLnBrk="1" hangingPunct="1"/>
            <a:endParaRPr lang="ru-RU" smtClean="0"/>
          </a:p>
        </p:txBody>
      </p:sp>
      <p:pic>
        <p:nvPicPr>
          <p:cNvPr id="47107" name="Picture 2" descr="C:\Users\Валентина\Pictures\Здор.спосіб життя\2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p:txBody>
          <a:bodyPr/>
          <a:lstStyle/>
          <a:p>
            <a:pPr eaLnBrk="1" hangingPunct="1"/>
            <a:endParaRPr lang="ru-RU" smtClean="0"/>
          </a:p>
        </p:txBody>
      </p:sp>
      <p:pic>
        <p:nvPicPr>
          <p:cNvPr id="48130" name="Picture 2" descr="C:\Users\Валентина\Pictures\Здор.спосіб життя\26.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p:txBody>
          <a:bodyPr/>
          <a:lstStyle/>
          <a:p>
            <a:pPr eaLnBrk="1" hangingPunct="1"/>
            <a:endParaRPr lang="ru-RU" smtClean="0"/>
          </a:p>
        </p:txBody>
      </p:sp>
      <p:sp>
        <p:nvSpPr>
          <p:cNvPr id="49154" name="Содержимое 2"/>
          <p:cNvSpPr>
            <a:spLocks noGrp="1"/>
          </p:cNvSpPr>
          <p:nvPr>
            <p:ph idx="1"/>
          </p:nvPr>
        </p:nvSpPr>
        <p:spPr/>
        <p:txBody>
          <a:bodyPr/>
          <a:lstStyle/>
          <a:p>
            <a:pPr eaLnBrk="1" hangingPunct="1"/>
            <a:endParaRPr lang="ru-RU" smtClean="0"/>
          </a:p>
        </p:txBody>
      </p:sp>
      <p:pic>
        <p:nvPicPr>
          <p:cNvPr id="49155" name="Picture 2" descr="C:\Users\Валентина\Pictures\Здор.спосіб життя\27.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p:txBody>
          <a:bodyPr/>
          <a:lstStyle/>
          <a:p>
            <a:pPr eaLnBrk="1" hangingPunct="1"/>
            <a:endParaRPr lang="ru-RU" smtClean="0"/>
          </a:p>
        </p:txBody>
      </p:sp>
      <p:pic>
        <p:nvPicPr>
          <p:cNvPr id="50178" name="Picture 2" descr="C:\Users\Валентина\Pictures\Здор.спосіб життя\28.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p:txBody>
          <a:bodyPr/>
          <a:lstStyle/>
          <a:p>
            <a:pPr eaLnBrk="1" hangingPunct="1"/>
            <a:endParaRPr lang="ru-RU" smtClean="0"/>
          </a:p>
        </p:txBody>
      </p:sp>
      <p:sp>
        <p:nvSpPr>
          <p:cNvPr id="51202" name="Содержимое 2"/>
          <p:cNvSpPr>
            <a:spLocks noGrp="1"/>
          </p:cNvSpPr>
          <p:nvPr>
            <p:ph idx="1"/>
          </p:nvPr>
        </p:nvSpPr>
        <p:spPr/>
        <p:txBody>
          <a:bodyPr/>
          <a:lstStyle/>
          <a:p>
            <a:pPr eaLnBrk="1" hangingPunct="1"/>
            <a:endParaRPr lang="ru-RU" smtClean="0"/>
          </a:p>
        </p:txBody>
      </p:sp>
      <p:pic>
        <p:nvPicPr>
          <p:cNvPr id="51203" name="Picture 2" descr="C:\Users\Валентина\Pictures\Здор.спосіб життя\2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863600" y="247650"/>
            <a:ext cx="7731125" cy="1800225"/>
          </a:xfrm>
          <a:prstGeom prst="rect">
            <a:avLst/>
          </a:prstGeom>
          <a:noFill/>
          <a:ln w="9525">
            <a:noFill/>
            <a:miter lim="800000"/>
            <a:headEnd/>
            <a:tailEnd/>
          </a:ln>
        </p:spPr>
        <p:txBody>
          <a:bodyPr anchor="ctr">
            <a:spAutoFit/>
          </a:bodyPr>
          <a:lstStyle/>
          <a:p>
            <a:pPr algn="ctr"/>
            <a:r>
              <a:rPr lang="uk-UA" sz="2800" b="1">
                <a:cs typeface="Times New Roman" pitchFamily="18" charset="0"/>
              </a:rPr>
              <a:t>Первинна захворюваність на </a:t>
            </a:r>
          </a:p>
          <a:p>
            <a:pPr algn="ctr"/>
            <a:r>
              <a:rPr lang="uk-UA" sz="2800" b="1">
                <a:solidFill>
                  <a:srgbClr val="FF0000"/>
                </a:solidFill>
                <a:cs typeface="Times New Roman" pitchFamily="18" charset="0"/>
              </a:rPr>
              <a:t>гіпертонічну хворобу</a:t>
            </a:r>
            <a:r>
              <a:rPr lang="uk-UA" sz="2800" b="1">
                <a:cs typeface="Times New Roman" pitchFamily="18" charset="0"/>
              </a:rPr>
              <a:t> </a:t>
            </a:r>
          </a:p>
          <a:p>
            <a:pPr algn="ctr"/>
            <a:r>
              <a:rPr lang="uk-UA" sz="2800" b="1">
                <a:cs typeface="Times New Roman" pitchFamily="18" charset="0"/>
              </a:rPr>
              <a:t>серед дорослого населення м. Рівного </a:t>
            </a:r>
          </a:p>
          <a:p>
            <a:pPr algn="ctr"/>
            <a:r>
              <a:rPr lang="uk-UA" sz="2800" b="1">
                <a:cs typeface="Times New Roman" pitchFamily="18" charset="0"/>
              </a:rPr>
              <a:t>(на 1 тис.дор.нас.)</a:t>
            </a:r>
            <a:endParaRPr lang="uk-UA" sz="2000" b="1">
              <a:latin typeface="Times New Roman" pitchFamily="18" charset="0"/>
            </a:endParaRPr>
          </a:p>
        </p:txBody>
      </p:sp>
      <p:graphicFrame>
        <p:nvGraphicFramePr>
          <p:cNvPr id="1026" name="Object 3"/>
          <p:cNvGraphicFramePr>
            <a:graphicFrameLocks noChangeAspect="1"/>
          </p:cNvGraphicFramePr>
          <p:nvPr/>
        </p:nvGraphicFramePr>
        <p:xfrm>
          <a:off x="0" y="1752600"/>
          <a:ext cx="9167813" cy="4379913"/>
        </p:xfrm>
        <a:graphic>
          <a:graphicData uri="http://schemas.openxmlformats.org/presentationml/2006/ole">
            <p:oleObj spid="_x0000_s81922" name="Диаграмма" r:id="rId3" imgW="8839214" imgH="4238497" progId="MSGraph.Chart.8">
              <p:embed/>
            </p:oleObj>
          </a:graphicData>
        </a:graphic>
      </p:graphicFrame>
    </p:spTree>
  </p:cSld>
  <p:clrMapOvr>
    <a:masterClrMapping/>
  </p:clrMapOvr>
  <p:transition>
    <p:blinds/>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0" y="500063"/>
            <a:ext cx="9144000" cy="2714625"/>
          </a:xfrm>
        </p:spPr>
        <p:txBody>
          <a:bodyPr lIns="17552" rIns="17552" rtlCol="0">
            <a:normAutofit fontScale="92500" lnSpcReduction="10000"/>
          </a:bodyPr>
          <a:lstStyle/>
          <a:p>
            <a:pPr marL="0" indent="207413" algn="ctr" eaLnBrk="1" fontAlgn="auto" hangingPunct="1">
              <a:lnSpc>
                <a:spcPct val="80000"/>
              </a:lnSpc>
              <a:spcBef>
                <a:spcPct val="0"/>
              </a:spcBef>
              <a:spcAft>
                <a:spcPts val="0"/>
              </a:spcAft>
              <a:buClr>
                <a:srgbClr val="3E3EBC"/>
              </a:buClr>
              <a:buFont typeface="Wingdings" pitchFamily="2" charset="2"/>
              <a:buChar char="ь"/>
              <a:defRPr/>
            </a:pPr>
            <a:endParaRPr lang="uk-UA" sz="17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Усвідом своє рішення: «Я більше не хочу курити!»</a:t>
            </a:r>
            <a:endParaRPr lang="ru-RU" sz="24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Склади план відмови.</a:t>
            </a:r>
            <a:endParaRPr lang="ru-RU" sz="24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Розкажи про це друзям: прилюдно взяте зобов’язання зміцнює силу волі.</a:t>
            </a:r>
            <a:endParaRPr lang="ru-RU" sz="24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Признач дату «</a:t>
            </a:r>
            <a:r>
              <a:rPr lang="en-US" sz="2400" dirty="0"/>
              <a:t>X</a:t>
            </a:r>
            <a:r>
              <a:rPr lang="uk-UA" sz="2400" dirty="0"/>
              <a:t>»</a:t>
            </a:r>
            <a:r>
              <a:rPr lang="ru-RU" sz="2400" dirty="0"/>
              <a:t>, </a:t>
            </a:r>
            <a:r>
              <a:rPr lang="uk-UA" sz="2400" dirty="0"/>
              <a:t>коли ти зробиш це, не </a:t>
            </a:r>
            <a:r>
              <a:rPr lang="uk-UA" sz="2400" dirty="0" err="1"/>
              <a:t>відтерміновуючи</a:t>
            </a:r>
            <a:r>
              <a:rPr lang="uk-UA" sz="2400" dirty="0"/>
              <a:t> ані на день.</a:t>
            </a:r>
            <a:endParaRPr lang="ru-RU" sz="24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Не став </a:t>
            </a:r>
            <a:r>
              <a:rPr lang="uk-UA" sz="2400" dirty="0" err="1"/>
              <a:t>суперзавдань</a:t>
            </a:r>
            <a:r>
              <a:rPr lang="uk-UA" sz="2400" dirty="0"/>
              <a:t> – спробуй витримати день, на­завтра – ще один день.</a:t>
            </a:r>
            <a:endParaRPr lang="ru-RU" sz="24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Якщо одразу не виходить позбутися цієї звички, щораз зменшуй кількість цигарок. Коли залишиться одна, ти побачиш, як легко відмовитись і від неї.</a:t>
            </a:r>
            <a:endParaRPr lang="ru-RU" sz="2400" dirty="0"/>
          </a:p>
          <a:p>
            <a:pPr marL="0" indent="207413" algn="ctr" eaLnBrk="1" fontAlgn="auto" hangingPunct="1">
              <a:lnSpc>
                <a:spcPct val="80000"/>
              </a:lnSpc>
              <a:spcBef>
                <a:spcPct val="0"/>
              </a:spcBef>
              <a:spcAft>
                <a:spcPts val="0"/>
              </a:spcAft>
              <a:buClr>
                <a:srgbClr val="568180"/>
              </a:buClr>
              <a:buFont typeface="Wingdings" pitchFamily="2" charset="2"/>
              <a:buChar char="Ä"/>
              <a:defRPr/>
            </a:pPr>
            <a:r>
              <a:rPr lang="uk-UA" sz="2400" dirty="0"/>
              <a:t>Коли заманеться взяти цигарку, скажи собі: «Зараз я хочу курити, але за 5 хвилин це мине».</a:t>
            </a:r>
            <a:endParaRPr lang="ru-RU" sz="2400" dirty="0"/>
          </a:p>
        </p:txBody>
      </p:sp>
      <p:sp>
        <p:nvSpPr>
          <p:cNvPr id="52226" name="Заголовок 1"/>
          <p:cNvSpPr>
            <a:spLocks/>
          </p:cNvSpPr>
          <p:nvPr/>
        </p:nvSpPr>
        <p:spPr bwMode="auto">
          <a:xfrm>
            <a:off x="252413" y="0"/>
            <a:ext cx="7908925" cy="500063"/>
          </a:xfrm>
          <a:prstGeom prst="rect">
            <a:avLst/>
          </a:prstGeom>
          <a:noFill/>
          <a:ln w="9525">
            <a:noFill/>
            <a:miter lim="800000"/>
            <a:headEnd/>
            <a:tailEnd/>
          </a:ln>
        </p:spPr>
        <p:txBody>
          <a:bodyPr lIns="0" tIns="43881" rIns="0" bIns="0" anchor="b"/>
          <a:lstStyle/>
          <a:p>
            <a:pPr algn="ctr" defTabSz="876300"/>
            <a:r>
              <a:rPr lang="en-US" sz="3600" b="1">
                <a:solidFill>
                  <a:schemeClr val="accent1"/>
                </a:solidFill>
                <a:latin typeface="Calibri" pitchFamily="34" charset="0"/>
              </a:rPr>
              <a:t>     </a:t>
            </a:r>
            <a:r>
              <a:rPr lang="uk-UA" sz="3600" b="1">
                <a:solidFill>
                  <a:schemeClr val="accent1"/>
                </a:solidFill>
                <a:latin typeface="Calibri" pitchFamily="34" charset="0"/>
              </a:rPr>
              <a:t>Якщо ти вирішив кинути палити!</a:t>
            </a:r>
          </a:p>
        </p:txBody>
      </p:sp>
      <p:pic>
        <p:nvPicPr>
          <p:cNvPr id="52227" name="Picture 2" descr="Картинки по запросу картинки волк с сигаретой"/>
          <p:cNvPicPr>
            <a:picLocks noChangeAspect="1" noChangeArrowheads="1"/>
          </p:cNvPicPr>
          <p:nvPr/>
        </p:nvPicPr>
        <p:blipFill>
          <a:blip r:embed="rId2"/>
          <a:srcRect/>
          <a:stretch>
            <a:fillRect/>
          </a:stretch>
        </p:blipFill>
        <p:spPr bwMode="auto">
          <a:xfrm>
            <a:off x="1714500" y="3071813"/>
            <a:ext cx="5715000" cy="3786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idx="4294967295"/>
          </p:nvPr>
        </p:nvSpPr>
        <p:spPr>
          <a:xfrm>
            <a:off x="66675" y="163513"/>
            <a:ext cx="8501063" cy="981075"/>
          </a:xfrm>
        </p:spPr>
        <p:txBody>
          <a:bodyPr lIns="0" rIns="0" bIns="0" rtlCol="0" anchor="b">
            <a:normAutofit fontScale="90000"/>
          </a:bodyPr>
          <a:lstStyle/>
          <a:p>
            <a:pPr eaLnBrk="1" fontAlgn="auto" hangingPunct="1">
              <a:spcAft>
                <a:spcPts val="0"/>
              </a:spcAft>
              <a:defRPr/>
            </a:pPr>
            <a:r>
              <a:rPr lang="uk-UA" sz="3200" b="1" dirty="0">
                <a:solidFill>
                  <a:schemeClr val="accent1"/>
                </a:solidFill>
              </a:rPr>
              <a:t>Несерйозно про серйозне</a:t>
            </a:r>
            <a:r>
              <a:rPr lang="ru-RU" sz="3200" b="1" dirty="0">
                <a:solidFill>
                  <a:schemeClr val="accent1"/>
                </a:solidFill>
              </a:rPr>
              <a:t/>
            </a:r>
            <a:br>
              <a:rPr lang="ru-RU" sz="3200" b="1" dirty="0">
                <a:solidFill>
                  <a:schemeClr val="accent1"/>
                </a:solidFill>
              </a:rPr>
            </a:br>
            <a:r>
              <a:rPr lang="uk-UA" sz="3200" b="1" dirty="0">
                <a:solidFill>
                  <a:schemeClr val="accent1"/>
                </a:solidFill>
              </a:rPr>
              <a:t>Чому в компаніях вживають алкоголь?</a:t>
            </a:r>
            <a:endParaRPr lang="ru-RU" sz="3200" b="1" dirty="0">
              <a:solidFill>
                <a:schemeClr val="accent1"/>
              </a:solidFill>
            </a:endParaRPr>
          </a:p>
        </p:txBody>
      </p:sp>
      <p:pic>
        <p:nvPicPr>
          <p:cNvPr id="53250"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42938" y="1403350"/>
            <a:ext cx="3589337" cy="4833938"/>
          </a:xfrm>
          <a:prstGeom prst="rect">
            <a:avLst/>
          </a:prstGeom>
          <a:noFill/>
          <a:ln w="9525">
            <a:noFill/>
            <a:miter lim="800000"/>
            <a:headEnd/>
            <a:tailEnd/>
          </a:ln>
        </p:spPr>
      </p:pic>
      <p:pic>
        <p:nvPicPr>
          <p:cNvPr id="53251" name="Picture 5"/>
          <p:cNvPicPr>
            <a:picLocks noChangeAspect="1" noChangeArrowheads="1"/>
          </p:cNvPicPr>
          <p:nvPr/>
        </p:nvPicPr>
        <p:blipFill>
          <a:blip r:embed="rId3"/>
          <a:srcRect/>
          <a:stretch>
            <a:fillRect/>
          </a:stretch>
        </p:blipFill>
        <p:spPr bwMode="auto">
          <a:xfrm>
            <a:off x="4214813" y="2073275"/>
            <a:ext cx="4048125" cy="350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Текст 2"/>
          <p:cNvSpPr>
            <a:spLocks noGrp="1"/>
          </p:cNvSpPr>
          <p:nvPr>
            <p:ph type="body" idx="4294967295"/>
          </p:nvPr>
        </p:nvSpPr>
        <p:spPr>
          <a:xfrm>
            <a:off x="373063" y="1000125"/>
            <a:ext cx="4064000" cy="3735388"/>
          </a:xfrm>
        </p:spPr>
        <p:txBody>
          <a:bodyPr tIns="87761"/>
          <a:lstStyle/>
          <a:p>
            <a:pPr marL="15875" indent="-15875" algn="ctr" eaLnBrk="1" hangingPunct="1">
              <a:spcBef>
                <a:spcPct val="0"/>
              </a:spcBef>
              <a:buFont typeface="Arial" charset="0"/>
              <a:buNone/>
            </a:pPr>
            <a:r>
              <a:rPr lang="uk-UA" sz="2000" b="1" smtClean="0"/>
              <a:t>Ви знаєте краще за нас!</a:t>
            </a:r>
          </a:p>
          <a:p>
            <a:pPr marL="15875" indent="-15875" algn="just" eaLnBrk="1" hangingPunct="1">
              <a:spcBef>
                <a:spcPct val="0"/>
              </a:spcBef>
              <a:buFont typeface="Arial" charset="0"/>
              <a:buNone/>
            </a:pPr>
            <a:r>
              <a:rPr lang="uk-UA" sz="2000" smtClean="0"/>
              <a:t>Кажуть, так легше спілкуватися, бути веселим та почуватися невимушено. Це справді так, особливо, коли хтось у компанії нап’ється, і саме Вам треба доставити цей суб’єкт додому, або ще краще – всю ніч проводити для нього «комплекс оздоровчих заходів». Усі вечірки поряд з отруєною та психічно неврівноваженою через алкоголь людиною – Ваша найзаповітніша мрія, чи не так?</a:t>
            </a:r>
            <a:endParaRPr lang="ru-RU" sz="2000" smtClean="0"/>
          </a:p>
        </p:txBody>
      </p:sp>
      <p:pic>
        <p:nvPicPr>
          <p:cNvPr id="54274" name="Содержимое 4" descr="noalc.jpg"/>
          <p:cNvPicPr>
            <a:picLocks noGrp="1" noChangeAspect="1"/>
          </p:cNvPicPr>
          <p:nvPr>
            <p:ph sz="half" idx="4294967295"/>
          </p:nvPr>
        </p:nvPicPr>
        <p:blipFill>
          <a:blip r:embed="rId2">
            <a:clrChange>
              <a:clrFrom>
                <a:srgbClr val="FFFFFF"/>
              </a:clrFrom>
              <a:clrTo>
                <a:srgbClr val="FFFFFF">
                  <a:alpha val="0"/>
                </a:srgbClr>
              </a:clrTo>
            </a:clrChange>
          </a:blip>
          <a:srcRect/>
          <a:stretch>
            <a:fillRect/>
          </a:stretch>
        </p:blipFill>
        <p:spPr>
          <a:xfrm>
            <a:off x="2071688" y="4929188"/>
            <a:ext cx="1643062" cy="1571625"/>
          </a:xfrm>
        </p:spPr>
      </p:pic>
      <p:sp>
        <p:nvSpPr>
          <p:cNvPr id="54275" name="Текст 2"/>
          <p:cNvSpPr txBox="1">
            <a:spLocks/>
          </p:cNvSpPr>
          <p:nvPr/>
        </p:nvSpPr>
        <p:spPr bwMode="auto">
          <a:xfrm>
            <a:off x="4508500" y="1000125"/>
            <a:ext cx="4492625" cy="5237163"/>
          </a:xfrm>
          <a:prstGeom prst="rect">
            <a:avLst/>
          </a:prstGeom>
          <a:noFill/>
          <a:ln w="9525">
            <a:noFill/>
            <a:miter lim="800000"/>
            <a:headEnd/>
            <a:tailEnd/>
          </a:ln>
        </p:spPr>
        <p:txBody>
          <a:bodyPr lIns="17552" tIns="43881" rIns="17552" bIns="43881"/>
          <a:lstStyle/>
          <a:p>
            <a:pPr algn="ctr" defTabSz="876300"/>
            <a:r>
              <a:rPr lang="uk-UA" b="1">
                <a:latin typeface="Calibri" pitchFamily="34" charset="0"/>
              </a:rPr>
              <a:t>Наслідки сп</a:t>
            </a:r>
            <a:r>
              <a:rPr lang="uk-UA" b="1">
                <a:latin typeface="Verdana" pitchFamily="34" charset="0"/>
              </a:rPr>
              <a:t>’</a:t>
            </a:r>
            <a:r>
              <a:rPr lang="uk-UA" b="1">
                <a:latin typeface="Calibri" pitchFamily="34" charset="0"/>
              </a:rPr>
              <a:t>яніння:</a:t>
            </a:r>
          </a:p>
          <a:p>
            <a:pPr algn="ctr" defTabSz="876300"/>
            <a:r>
              <a:rPr lang="uk-UA">
                <a:latin typeface="Calibri" pitchFamily="34" charset="0"/>
              </a:rPr>
              <a:t> уроджені вади розвитку новонароджених, небажана вагітність та зараження різними венеричними хворобами все частіше відбуваються саме в стані сп</a:t>
            </a:r>
            <a:r>
              <a:rPr lang="uk-UA">
                <a:latin typeface="Verdana" pitchFamily="34" charset="0"/>
              </a:rPr>
              <a:t>’</a:t>
            </a:r>
            <a:r>
              <a:rPr lang="uk-UA">
                <a:latin typeface="Calibri" pitchFamily="34" charset="0"/>
              </a:rPr>
              <a:t>яніння;</a:t>
            </a:r>
            <a:endParaRPr lang="ru-RU">
              <a:latin typeface="Calibri" pitchFamily="34" charset="0"/>
            </a:endParaRPr>
          </a:p>
          <a:p>
            <a:pPr algn="just" defTabSz="876300">
              <a:buClr>
                <a:srgbClr val="568180"/>
              </a:buClr>
              <a:buFont typeface="Wingdings" pitchFamily="2" charset="2"/>
              <a:buChar char="Ä"/>
            </a:pPr>
            <a:r>
              <a:rPr lang="uk-UA">
                <a:latin typeface="Calibri" pitchFamily="34" charset="0"/>
              </a:rPr>
              <a:t>більше половини всіх травм та нещасних випадків стались через сп</a:t>
            </a:r>
            <a:r>
              <a:rPr lang="uk-UA">
                <a:latin typeface="Verdana" pitchFamily="34" charset="0"/>
              </a:rPr>
              <a:t>’</a:t>
            </a:r>
            <a:r>
              <a:rPr lang="uk-UA">
                <a:latin typeface="Calibri" pitchFamily="34" charset="0"/>
              </a:rPr>
              <a:t>яніння;</a:t>
            </a:r>
            <a:endParaRPr lang="ru-RU">
              <a:latin typeface="Calibri" pitchFamily="34" charset="0"/>
            </a:endParaRPr>
          </a:p>
          <a:p>
            <a:pPr algn="just" defTabSz="876300">
              <a:buClr>
                <a:srgbClr val="568180"/>
              </a:buClr>
              <a:buFont typeface="Wingdings" pitchFamily="2" charset="2"/>
              <a:buChar char="Ä"/>
            </a:pPr>
            <a:r>
              <a:rPr lang="uk-UA">
                <a:latin typeface="Calibri" pitchFamily="34" charset="0"/>
              </a:rPr>
              <a:t>Фатальні дорожньо-транспортні пригоди, пожежі, смерть через утоплення, також самогубства, насильство </a:t>
            </a:r>
            <a:r>
              <a:rPr lang="uk-UA">
                <a:latin typeface="Verdana" pitchFamily="34" charset="0"/>
              </a:rPr>
              <a:t>–</a:t>
            </a:r>
            <a:r>
              <a:rPr lang="uk-UA">
                <a:latin typeface="Calibri" pitchFamily="34" charset="0"/>
              </a:rPr>
              <a:t> звичні, частіше закономірні явища нетверезого стану;</a:t>
            </a:r>
            <a:endParaRPr lang="ru-RU">
              <a:latin typeface="Calibri" pitchFamily="34" charset="0"/>
            </a:endParaRPr>
          </a:p>
          <a:p>
            <a:pPr algn="just" defTabSz="876300">
              <a:buClr>
                <a:srgbClr val="568180"/>
              </a:buClr>
              <a:buFont typeface="Wingdings" pitchFamily="2" charset="2"/>
              <a:buChar char="Ä"/>
            </a:pPr>
            <a:r>
              <a:rPr lang="uk-UA">
                <a:latin typeface="Calibri" pitchFamily="34" charset="0"/>
              </a:rPr>
              <a:t>алкоголь став причиною всіх скоєних вбивств;</a:t>
            </a:r>
            <a:endParaRPr lang="ru-RU">
              <a:latin typeface="Calibri" pitchFamily="34" charset="0"/>
            </a:endParaRPr>
          </a:p>
          <a:p>
            <a:pPr algn="just" defTabSz="876300">
              <a:buClr>
                <a:srgbClr val="568180"/>
              </a:buClr>
              <a:buFont typeface="Wingdings" pitchFamily="2" charset="2"/>
              <a:buChar char="Ä"/>
            </a:pPr>
            <a:r>
              <a:rPr lang="uk-UA">
                <a:latin typeface="Calibri" pitchFamily="34" charset="0"/>
              </a:rPr>
              <a:t>емоційна травма, заподіяна дітям нетверезим станом дорослих граничить з поняттям </a:t>
            </a:r>
            <a:r>
              <a:rPr lang="uk-UA">
                <a:latin typeface="Verdana" pitchFamily="34" charset="0"/>
              </a:rPr>
              <a:t>«</a:t>
            </a:r>
            <a:r>
              <a:rPr lang="uk-UA">
                <a:latin typeface="Calibri" pitchFamily="34" charset="0"/>
              </a:rPr>
              <a:t>злочин</a:t>
            </a:r>
            <a:r>
              <a:rPr lang="uk-UA">
                <a:latin typeface="Verdana" pitchFamily="34" charset="0"/>
              </a:rPr>
              <a:t>»</a:t>
            </a:r>
            <a:r>
              <a:rPr lang="uk-UA">
                <a:latin typeface="Calibri" pitchFamily="34" charset="0"/>
              </a:rPr>
              <a:t>;</a:t>
            </a:r>
            <a:endParaRPr lang="ru-RU">
              <a:latin typeface="Calibri" pitchFamily="34" charset="0"/>
            </a:endParaRPr>
          </a:p>
          <a:p>
            <a:pPr algn="just" defTabSz="876300">
              <a:buClr>
                <a:srgbClr val="568180"/>
              </a:buClr>
              <a:buFont typeface="Wingdings" pitchFamily="2" charset="2"/>
              <a:buChar char="Ä"/>
            </a:pPr>
            <a:r>
              <a:rPr lang="uk-UA">
                <a:latin typeface="Calibri" pitchFamily="34" charset="0"/>
              </a:rPr>
              <a:t>фінансові проблеми, кар</a:t>
            </a:r>
            <a:r>
              <a:rPr lang="uk-UA">
                <a:latin typeface="Verdana" pitchFamily="34" charset="0"/>
              </a:rPr>
              <a:t>’</a:t>
            </a:r>
            <a:r>
              <a:rPr lang="uk-UA">
                <a:latin typeface="Calibri" pitchFamily="34" charset="0"/>
              </a:rPr>
              <a:t>єра, що не відбулася</a:t>
            </a:r>
            <a:r>
              <a:rPr lang="uk-UA">
                <a:latin typeface="Verdana" pitchFamily="34" charset="0"/>
              </a:rPr>
              <a:t>…</a:t>
            </a:r>
            <a:endParaRPr lang="ru-RU">
              <a:latin typeface="Calibri" pitchFamily="34" charset="0"/>
            </a:endParaRPr>
          </a:p>
        </p:txBody>
      </p:sp>
      <p:sp>
        <p:nvSpPr>
          <p:cNvPr id="54276" name="Rectangle 1"/>
          <p:cNvSpPr>
            <a:spLocks noChangeArrowheads="1"/>
          </p:cNvSpPr>
          <p:nvPr/>
        </p:nvSpPr>
        <p:spPr bwMode="auto">
          <a:xfrm>
            <a:off x="2405063" y="6237288"/>
            <a:ext cx="4284662" cy="531812"/>
          </a:xfrm>
          <a:prstGeom prst="rect">
            <a:avLst/>
          </a:prstGeom>
          <a:noFill/>
          <a:ln w="9525">
            <a:noFill/>
            <a:miter lim="800000"/>
            <a:headEnd/>
            <a:tailEnd/>
          </a:ln>
        </p:spPr>
        <p:txBody>
          <a:bodyPr lIns="87761" tIns="43881" rIns="87761" bIns="43881" anchor="ctr">
            <a:spAutoFit/>
          </a:bodyPr>
          <a:lstStyle/>
          <a:p>
            <a:pPr algn="ctr" defTabSz="876300"/>
            <a:r>
              <a:rPr lang="uk-UA" sz="2800" b="1">
                <a:solidFill>
                  <a:srgbClr val="FF0000"/>
                </a:solidFill>
                <a:latin typeface="Calibri" pitchFamily="34" charset="0"/>
                <a:cs typeface="Times New Roman" pitchFamily="18" charset="0"/>
              </a:rPr>
              <a:t>Чи варто ризикувати?</a:t>
            </a:r>
          </a:p>
        </p:txBody>
      </p:sp>
      <p:sp>
        <p:nvSpPr>
          <p:cNvPr id="54277" name="Заголовок 1"/>
          <p:cNvSpPr>
            <a:spLocks/>
          </p:cNvSpPr>
          <p:nvPr/>
        </p:nvSpPr>
        <p:spPr bwMode="auto">
          <a:xfrm>
            <a:off x="684213" y="404813"/>
            <a:ext cx="7988300" cy="523875"/>
          </a:xfrm>
          <a:prstGeom prst="rect">
            <a:avLst/>
          </a:prstGeom>
          <a:noFill/>
          <a:ln w="9525">
            <a:noFill/>
            <a:miter lim="800000"/>
            <a:headEnd/>
            <a:tailEnd/>
          </a:ln>
        </p:spPr>
        <p:txBody>
          <a:bodyPr lIns="0" tIns="43881" rIns="0" bIns="0" anchor="b"/>
          <a:lstStyle/>
          <a:p>
            <a:pPr algn="ctr" defTabSz="876300"/>
            <a:r>
              <a:rPr lang="uk-UA" sz="3600" b="1">
                <a:latin typeface="Calibri" pitchFamily="34" charset="0"/>
              </a:rPr>
              <a:t>Ви знаєте краще за нас!</a:t>
            </a:r>
            <a:endParaRPr lang="ru-RU" sz="3600" b="1">
              <a:latin typeface="Calibri" pitchFamily="34" charset="0"/>
            </a:endParaRPr>
          </a:p>
        </p:txBody>
      </p:sp>
      <p:sp>
        <p:nvSpPr>
          <p:cNvPr id="54278" name="Line 9"/>
          <p:cNvSpPr>
            <a:spLocks noChangeShapeType="1"/>
          </p:cNvSpPr>
          <p:nvPr/>
        </p:nvSpPr>
        <p:spPr bwMode="auto">
          <a:xfrm>
            <a:off x="4437063" y="1470025"/>
            <a:ext cx="0" cy="4702175"/>
          </a:xfrm>
          <a:prstGeom prst="line">
            <a:avLst/>
          </a:prstGeom>
          <a:noFill/>
          <a:ln w="38100">
            <a:solidFill>
              <a:schemeClr val="bg2"/>
            </a:solidFill>
            <a:round/>
            <a:headEnd/>
            <a:tailEnd/>
          </a:ln>
        </p:spPr>
        <p:txBody>
          <a:bodyPr lIns="81272" tIns="40636" rIns="81272" bIns="40636"/>
          <a:lstStyle/>
          <a:p>
            <a:endParaRPr lang="ru-RU"/>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250825" y="188913"/>
            <a:ext cx="8655050" cy="835025"/>
          </a:xfrm>
        </p:spPr>
        <p:txBody>
          <a:bodyPr>
            <a:normAutofit/>
          </a:bodyPr>
          <a:lstStyle/>
          <a:p>
            <a:pPr marL="6350" indent="0" algn="ctr" eaLnBrk="1" hangingPunct="1">
              <a:lnSpc>
                <a:spcPct val="70000"/>
              </a:lnSpc>
              <a:buFont typeface="Arial" charset="0"/>
              <a:buNone/>
            </a:pPr>
            <a:r>
              <a:rPr lang="uk-UA" sz="3000" b="1" smtClean="0"/>
              <a:t>Як визначити, чи стає випивка</a:t>
            </a:r>
          </a:p>
          <a:p>
            <a:pPr marL="6350" indent="0" algn="ctr" eaLnBrk="1" hangingPunct="1">
              <a:lnSpc>
                <a:spcPct val="70000"/>
              </a:lnSpc>
              <a:buFont typeface="Arial" charset="0"/>
              <a:buNone/>
            </a:pPr>
            <a:r>
              <a:rPr lang="uk-UA" sz="3000" b="1" smtClean="0"/>
              <a:t>для Вас проблемою?</a:t>
            </a:r>
            <a:endParaRPr lang="ru-RU" sz="3000" b="1" smtClean="0"/>
          </a:p>
        </p:txBody>
      </p:sp>
      <p:sp>
        <p:nvSpPr>
          <p:cNvPr id="55298" name="Текст 2"/>
          <p:cNvSpPr txBox="1">
            <a:spLocks/>
          </p:cNvSpPr>
          <p:nvPr/>
        </p:nvSpPr>
        <p:spPr bwMode="auto">
          <a:xfrm>
            <a:off x="250825" y="1000125"/>
            <a:ext cx="8713788" cy="5572125"/>
          </a:xfrm>
          <a:prstGeom prst="rect">
            <a:avLst/>
          </a:prstGeom>
          <a:noFill/>
          <a:ln w="9525">
            <a:noFill/>
            <a:miter lim="800000"/>
            <a:headEnd/>
            <a:tailEnd/>
          </a:ln>
        </p:spPr>
        <p:txBody>
          <a:bodyPr lIns="17552" tIns="43881" rIns="17552" bIns="43881"/>
          <a:lstStyle/>
          <a:p>
            <a:pPr algn="ctr" defTabSz="876300"/>
            <a:r>
              <a:rPr lang="uk-UA" sz="2000" b="1">
                <a:latin typeface="Calibri" pitchFamily="34" charset="0"/>
              </a:rPr>
              <a:t>1. Ви п’єте тому, що у Вас виникають проблеми і треба розслабитися?</a:t>
            </a:r>
            <a:endParaRPr lang="ru-RU" sz="2000" b="1">
              <a:latin typeface="Calibri" pitchFamily="34" charset="0"/>
            </a:endParaRPr>
          </a:p>
          <a:p>
            <a:pPr algn="ctr" defTabSz="876300"/>
            <a:r>
              <a:rPr lang="uk-UA" sz="2000" b="1">
                <a:latin typeface="Calibri" pitchFamily="34" charset="0"/>
              </a:rPr>
              <a:t>2. Коли розсердитися на батьків чи друзів, Ви п’єте?</a:t>
            </a:r>
            <a:endParaRPr lang="ru-RU" sz="2000" b="1">
              <a:latin typeface="Calibri" pitchFamily="34" charset="0"/>
            </a:endParaRPr>
          </a:p>
          <a:p>
            <a:pPr algn="ctr" defTabSz="876300"/>
            <a:r>
              <a:rPr lang="uk-UA" sz="2000" b="1">
                <a:latin typeface="Calibri" pitchFamily="34" charset="0"/>
              </a:rPr>
              <a:t>3. Ви віддаєте перевагу випивці, коли опиняєтесь на самоті?</a:t>
            </a:r>
            <a:endParaRPr lang="ru-RU" sz="2000" b="1">
              <a:latin typeface="Calibri" pitchFamily="34" charset="0"/>
            </a:endParaRPr>
          </a:p>
          <a:p>
            <a:pPr algn="ctr" defTabSz="876300"/>
            <a:r>
              <a:rPr lang="uk-UA" sz="2000" b="1">
                <a:latin typeface="Calibri" pitchFamily="34" charset="0"/>
              </a:rPr>
              <a:t>4. Чи почали у Вас виникати проблеми із засинанням?</a:t>
            </a:r>
            <a:endParaRPr lang="ru-RU" sz="2000" b="1">
              <a:latin typeface="Calibri" pitchFamily="34" charset="0"/>
            </a:endParaRPr>
          </a:p>
          <a:p>
            <a:pPr algn="ctr" defTabSz="876300"/>
            <a:r>
              <a:rPr lang="uk-UA" sz="2000" b="1">
                <a:latin typeface="Calibri" pitchFamily="34" charset="0"/>
              </a:rPr>
              <a:t>5. Чи починали Ви пити перед заняттям або перед роботою?</a:t>
            </a:r>
            <a:endParaRPr lang="ru-RU" sz="2000" b="1">
              <a:latin typeface="Calibri" pitchFamily="34" charset="0"/>
            </a:endParaRPr>
          </a:p>
          <a:p>
            <a:pPr algn="ctr" defTabSz="876300"/>
            <a:r>
              <a:rPr lang="uk-UA" sz="2000" b="1">
                <a:latin typeface="Calibri" pitchFamily="34" charset="0"/>
              </a:rPr>
              <a:t>6. Коли вип’єте, Ви потрапляєте у неприємні ситуації?</a:t>
            </a:r>
            <a:endParaRPr lang="ru-RU" sz="2000" b="1">
              <a:latin typeface="Calibri" pitchFamily="34" charset="0"/>
            </a:endParaRPr>
          </a:p>
          <a:p>
            <a:pPr algn="ctr" defTabSz="876300"/>
            <a:r>
              <a:rPr lang="uk-UA" sz="2000" b="1">
                <a:latin typeface="Calibri" pitchFamily="34" charset="0"/>
              </a:rPr>
              <a:t>7. Чи п’єте Ви залпом?</a:t>
            </a:r>
            <a:endParaRPr lang="ru-RU" sz="2000" b="1">
              <a:latin typeface="Calibri" pitchFamily="34" charset="0"/>
            </a:endParaRPr>
          </a:p>
          <a:p>
            <a:pPr algn="ctr" defTabSz="876300"/>
            <a:r>
              <a:rPr lang="uk-UA" sz="2000" b="1">
                <a:latin typeface="Calibri" pitchFamily="34" charset="0"/>
              </a:rPr>
              <a:t>8. У Вас буває втрата пам’яті під час випивки?</a:t>
            </a:r>
            <a:endParaRPr lang="ru-RU" sz="2000" b="1">
              <a:latin typeface="Calibri" pitchFamily="34" charset="0"/>
            </a:endParaRPr>
          </a:p>
          <a:p>
            <a:pPr algn="ctr" defTabSz="876300"/>
            <a:r>
              <a:rPr lang="uk-UA" sz="2000" b="1">
                <a:latin typeface="Calibri" pitchFamily="34" charset="0"/>
              </a:rPr>
              <a:t>9. Буває таке, що Ви шукаєте додаткову випивку, коли трапляється випивати?</a:t>
            </a:r>
            <a:endParaRPr lang="ru-RU" sz="2000" b="1">
              <a:latin typeface="Calibri" pitchFamily="34" charset="0"/>
            </a:endParaRPr>
          </a:p>
          <a:p>
            <a:pPr algn="ctr" defTabSz="876300"/>
            <a:r>
              <a:rPr lang="uk-UA" sz="2000" b="1">
                <a:latin typeface="Calibri" pitchFamily="34" charset="0"/>
              </a:rPr>
              <a:t>10. Чи буває, що Ви приховуєте свою випивку?</a:t>
            </a:r>
            <a:endParaRPr lang="ru-RU" sz="2000" b="1">
              <a:latin typeface="Calibri" pitchFamily="34" charset="0"/>
            </a:endParaRPr>
          </a:p>
          <a:p>
            <a:pPr algn="ctr" defTabSz="876300"/>
            <a:r>
              <a:rPr lang="uk-UA" sz="2000" b="1">
                <a:latin typeface="Calibri" pitchFamily="34" charset="0"/>
              </a:rPr>
              <a:t>Якщо Ваша відповідь «так» на деякі запитання, необхідно серйозніше подивитися на цю проблему та щось змінити у своєму ставленні до алкоголю.</a:t>
            </a:r>
            <a:endParaRPr lang="ru-RU" sz="2000" b="1">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409575" y="98425"/>
            <a:ext cx="7218363" cy="501650"/>
          </a:xfrm>
        </p:spPr>
        <p:txBody>
          <a:bodyPr lIns="43881" rtlCol="0">
            <a:normAutofit fontScale="92500" lnSpcReduction="20000"/>
          </a:bodyPr>
          <a:lstStyle/>
          <a:p>
            <a:pPr algn="ctr" eaLnBrk="1" fontAlgn="auto" hangingPunct="1">
              <a:spcBef>
                <a:spcPct val="0"/>
              </a:spcBef>
              <a:buFont typeface="Arial" pitchFamily="34" charset="0"/>
              <a:buNone/>
              <a:defRPr/>
            </a:pPr>
            <a:r>
              <a:rPr lang="uk-UA" sz="3200" b="1" dirty="0" smtClean="0">
                <a:solidFill>
                  <a:srgbClr val="FF0000"/>
                </a:solidFill>
                <a:latin typeface="Arial" charset="0"/>
              </a:rPr>
              <a:t>Проблема вживання наркотиків</a:t>
            </a:r>
            <a:endParaRPr lang="ru-RU" sz="3200" b="1" dirty="0" smtClean="0">
              <a:solidFill>
                <a:srgbClr val="FF0000"/>
              </a:solidFill>
              <a:latin typeface="Arial" charset="0"/>
            </a:endParaRPr>
          </a:p>
        </p:txBody>
      </p:sp>
      <p:pic>
        <p:nvPicPr>
          <p:cNvPr id="56322" name="Содержимое 13" descr="38.jpg"/>
          <p:cNvPicPr>
            <a:picLocks noGrp="1" noChangeAspect="1"/>
          </p:cNvPicPr>
          <p:nvPr>
            <p:ph sz="half" idx="1"/>
          </p:nvPr>
        </p:nvPicPr>
        <p:blipFill>
          <a:blip r:embed="rId2"/>
          <a:srcRect/>
          <a:stretch>
            <a:fillRect/>
          </a:stretch>
        </p:blipFill>
        <p:spPr>
          <a:xfrm>
            <a:off x="123825" y="3951288"/>
            <a:ext cx="2366963" cy="2481262"/>
          </a:xfrm>
        </p:spPr>
      </p:pic>
      <p:grpSp>
        <p:nvGrpSpPr>
          <p:cNvPr id="56323" name="Group 12"/>
          <p:cNvGrpSpPr>
            <a:grpSpLocks/>
          </p:cNvGrpSpPr>
          <p:nvPr/>
        </p:nvGrpSpPr>
        <p:grpSpPr bwMode="auto">
          <a:xfrm>
            <a:off x="220663" y="750888"/>
            <a:ext cx="5049837" cy="2743200"/>
            <a:chOff x="155" y="522"/>
            <a:chExt cx="3632" cy="1905"/>
          </a:xfrm>
        </p:grpSpPr>
        <p:sp>
          <p:nvSpPr>
            <p:cNvPr id="56327" name="AutoShape 3"/>
            <p:cNvSpPr>
              <a:spLocks noChangeArrowheads="1"/>
            </p:cNvSpPr>
            <p:nvPr/>
          </p:nvSpPr>
          <p:spPr bwMode="auto">
            <a:xfrm>
              <a:off x="155" y="522"/>
              <a:ext cx="3632" cy="1905"/>
            </a:xfrm>
            <a:prstGeom prst="roundRect">
              <a:avLst>
                <a:gd name="adj" fmla="val 16667"/>
              </a:avLst>
            </a:prstGeom>
            <a:solidFill>
              <a:srgbClr val="FFFFFF"/>
            </a:solidFill>
            <a:ln w="25400">
              <a:solidFill>
                <a:srgbClr val="FF0000"/>
              </a:solidFill>
              <a:round/>
              <a:headEnd/>
              <a:tailEnd/>
            </a:ln>
          </p:spPr>
          <p:txBody>
            <a:bodyPr lIns="98741" tIns="49371" rIns="98741" bIns="49371"/>
            <a:lstStyle/>
            <a:p>
              <a:pPr indent="242888" algn="ctr" defTabSz="876300">
                <a:spcAft>
                  <a:spcPts val="950"/>
                </a:spcAft>
              </a:pPr>
              <a:r>
                <a:rPr lang="uk-UA" sz="1400" b="1">
                  <a:solidFill>
                    <a:srgbClr val="FF0000"/>
                  </a:solidFill>
                  <a:latin typeface="Calibri" pitchFamily="34" charset="0"/>
                </a:rPr>
                <a:t>Наркоманія – падіння у прірву…</a:t>
              </a:r>
            </a:p>
            <a:p>
              <a:pPr indent="242888" algn="just" defTabSz="876300">
                <a:spcAft>
                  <a:spcPts val="950"/>
                </a:spcAft>
              </a:pPr>
              <a:r>
                <a:rPr lang="uk-UA" sz="1200">
                  <a:latin typeface="Calibri" pitchFamily="34" charset="0"/>
                </a:rPr>
                <a:t>Наркоманія – це в першу чергу тотальне (таке, що торкається усіх аспектів внутрішнього світу, стосунків з іншими людьми і способів існування) ураження особистості, яке до того ж супроводжується ускладненнями з боку фізичного здоров’я. наркоманію називають «біопсихосоціодуховним» розладом. Це означає, що людина, яка приймає наркотики, поступово втрачає самоповагу; знищує свої кращі моральні якості; втрачає друзів, потім сім’ю; залишається без роботи; потрапляє у злочинне середовище; приносить безліч нещасть собі та оточенню і, нарешті, повільно і вперто руйнує своє тіло.</a:t>
              </a:r>
              <a:endParaRPr lang="ru-RU" sz="1200">
                <a:latin typeface="Calibri" pitchFamily="34" charset="0"/>
              </a:endParaRPr>
            </a:p>
          </p:txBody>
        </p:sp>
        <p:sp>
          <p:nvSpPr>
            <p:cNvPr id="56328" name="Oval 4"/>
            <p:cNvSpPr>
              <a:spLocks noChangeArrowheads="1"/>
            </p:cNvSpPr>
            <p:nvPr/>
          </p:nvSpPr>
          <p:spPr bwMode="auto">
            <a:xfrm>
              <a:off x="204" y="567"/>
              <a:ext cx="295" cy="265"/>
            </a:xfrm>
            <a:prstGeom prst="ellipse">
              <a:avLst/>
            </a:prstGeom>
            <a:solidFill>
              <a:srgbClr val="FFFFFF"/>
            </a:solidFill>
            <a:ln w="25400">
              <a:solidFill>
                <a:srgbClr val="FF0000"/>
              </a:solidFill>
              <a:round/>
              <a:headEnd/>
              <a:tailEnd/>
            </a:ln>
          </p:spPr>
          <p:txBody>
            <a:bodyPr lIns="98741" tIns="49371" rIns="98741" bIns="49371"/>
            <a:lstStyle/>
            <a:p>
              <a:pPr algn="ctr" defTabSz="876300">
                <a:spcAft>
                  <a:spcPts val="950"/>
                </a:spcAft>
              </a:pPr>
              <a:r>
                <a:rPr lang="uk-UA" sz="1400" b="1">
                  <a:latin typeface="Calibri" pitchFamily="34" charset="0"/>
                </a:rPr>
                <a:t>1</a:t>
              </a:r>
              <a:endParaRPr lang="ru-RU" sz="1400">
                <a:latin typeface="Calibri" pitchFamily="34" charset="0"/>
              </a:endParaRPr>
            </a:p>
          </p:txBody>
        </p:sp>
      </p:grpSp>
      <p:sp>
        <p:nvSpPr>
          <p:cNvPr id="56324" name="AutoShape 6"/>
          <p:cNvSpPr>
            <a:spLocks noChangeArrowheads="1"/>
          </p:cNvSpPr>
          <p:nvPr/>
        </p:nvSpPr>
        <p:spPr bwMode="auto">
          <a:xfrm>
            <a:off x="2554288" y="3654425"/>
            <a:ext cx="5468937" cy="2974975"/>
          </a:xfrm>
          <a:prstGeom prst="roundRect">
            <a:avLst>
              <a:gd name="adj" fmla="val 16667"/>
            </a:avLst>
          </a:prstGeom>
          <a:solidFill>
            <a:srgbClr val="FFFFFF"/>
          </a:solidFill>
          <a:ln w="25400">
            <a:solidFill>
              <a:srgbClr val="FF0000"/>
            </a:solidFill>
            <a:round/>
            <a:headEnd/>
            <a:tailEnd/>
          </a:ln>
        </p:spPr>
        <p:txBody>
          <a:bodyPr lIns="87761" tIns="43881" rIns="87761" bIns="43881"/>
          <a:lstStyle/>
          <a:p>
            <a:pPr indent="242888" algn="ctr" defTabSz="876300">
              <a:spcAft>
                <a:spcPts val="950"/>
              </a:spcAft>
            </a:pPr>
            <a:r>
              <a:rPr lang="uk-UA" sz="1300" b="1">
                <a:solidFill>
                  <a:srgbClr val="FF0000"/>
                </a:solidFill>
                <a:latin typeface="Calibri" pitchFamily="34" charset="0"/>
              </a:rPr>
              <a:t>        </a:t>
            </a:r>
            <a:r>
              <a:rPr lang="uk-UA" sz="1400" b="1">
                <a:solidFill>
                  <a:srgbClr val="FF0000"/>
                </a:solidFill>
                <a:latin typeface="Calibri" pitchFamily="34" charset="0"/>
              </a:rPr>
              <a:t>Чи правда, що деякі наркотики не шкодять здоров’ю?</a:t>
            </a:r>
          </a:p>
          <a:p>
            <a:pPr indent="242888" algn="just" defTabSz="876300"/>
            <a:r>
              <a:rPr lang="uk-UA" sz="1200">
                <a:latin typeface="Calibri" pitchFamily="34" charset="0"/>
              </a:rPr>
              <a:t>Усі наркотики, незалежно від виду і способів вживання, обов’язково пошкоджують наступні органи та системи організму: нервову систему (в тому числі головний мозок), імунну систему, печінку, серце, легені.</a:t>
            </a:r>
          </a:p>
          <a:p>
            <a:pPr indent="242888" algn="just" defTabSz="876300"/>
            <a:r>
              <a:rPr lang="uk-UA" sz="1200">
                <a:latin typeface="Calibri" pitchFamily="34" charset="0"/>
              </a:rPr>
              <a:t>Середня тривалість життя наркомана, який вживає наркотики доведено, становить близько 7 років. Звичайно, є нещасні, які живуть з цією отрутою і 15, і 20 років. Але є і такі, які гинуть на 6-8 місяці після початку регулярного прийому.</a:t>
            </a:r>
          </a:p>
          <a:p>
            <a:pPr indent="242888" algn="just" defTabSz="876300"/>
            <a:r>
              <a:rPr lang="uk-UA" sz="1200">
                <a:latin typeface="Calibri" pitchFamily="34" charset="0"/>
              </a:rPr>
              <a:t>Найчастішими причинами смерті наркоманів є травми (в дорожньо-транспортних пригодах, з необережності, в бійках); самогубства; випадкові передозування.</a:t>
            </a:r>
            <a:endParaRPr lang="ru-RU" sz="1200">
              <a:latin typeface="Calibri" pitchFamily="34" charset="0"/>
            </a:endParaRPr>
          </a:p>
        </p:txBody>
      </p:sp>
      <p:sp>
        <p:nvSpPr>
          <p:cNvPr id="56325" name="Oval 7"/>
          <p:cNvSpPr>
            <a:spLocks noChangeArrowheads="1"/>
          </p:cNvSpPr>
          <p:nvPr/>
        </p:nvSpPr>
        <p:spPr bwMode="auto">
          <a:xfrm>
            <a:off x="2616200" y="3741738"/>
            <a:ext cx="433388" cy="471487"/>
          </a:xfrm>
          <a:prstGeom prst="ellipse">
            <a:avLst/>
          </a:prstGeom>
          <a:solidFill>
            <a:srgbClr val="FFFFFF"/>
          </a:solidFill>
          <a:ln w="25400">
            <a:solidFill>
              <a:srgbClr val="FF0000"/>
            </a:solidFill>
            <a:round/>
            <a:headEnd/>
            <a:tailEnd/>
          </a:ln>
        </p:spPr>
        <p:txBody>
          <a:bodyPr lIns="87761" tIns="43881" rIns="87761" bIns="43881"/>
          <a:lstStyle/>
          <a:p>
            <a:pPr algn="ctr" defTabSz="876300">
              <a:spcAft>
                <a:spcPts val="950"/>
              </a:spcAft>
            </a:pPr>
            <a:r>
              <a:rPr lang="uk-UA" sz="1400" b="1">
                <a:latin typeface="Calibri" pitchFamily="34" charset="0"/>
              </a:rPr>
              <a:t>2</a:t>
            </a:r>
            <a:endParaRPr lang="ru-RU" sz="1400">
              <a:latin typeface="Calibri" pitchFamily="34" charset="0"/>
            </a:endParaRPr>
          </a:p>
        </p:txBody>
      </p:sp>
      <p:pic>
        <p:nvPicPr>
          <p:cNvPr id="56326" name="Picture 8" descr="F:\ШКОЛА-грудень\ФЛЕШКА\школа\8-б проблема наркотиків\9_.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386388" y="815975"/>
            <a:ext cx="2590800" cy="2678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Содержимое 20" descr="1227651792_shpritz.jpg"/>
          <p:cNvPicPr>
            <a:picLocks noGrp="1" noChangeAspect="1"/>
          </p:cNvPicPr>
          <p:nvPr>
            <p:ph sz="half" idx="1"/>
          </p:nvPr>
        </p:nvPicPr>
        <p:blipFill>
          <a:blip r:embed="rId2"/>
          <a:srcRect/>
          <a:stretch>
            <a:fillRect/>
          </a:stretch>
        </p:blipFill>
        <p:spPr>
          <a:xfrm>
            <a:off x="157163" y="3625850"/>
            <a:ext cx="3341687" cy="2441575"/>
          </a:xfrm>
        </p:spPr>
      </p:pic>
      <p:grpSp>
        <p:nvGrpSpPr>
          <p:cNvPr id="57346" name="Group 15"/>
          <p:cNvGrpSpPr>
            <a:grpSpLocks/>
          </p:cNvGrpSpPr>
          <p:nvPr/>
        </p:nvGrpSpPr>
        <p:grpSpPr bwMode="auto">
          <a:xfrm>
            <a:off x="127000" y="228600"/>
            <a:ext cx="5013325" cy="2938463"/>
            <a:chOff x="91" y="159"/>
            <a:chExt cx="3606" cy="2041"/>
          </a:xfrm>
        </p:grpSpPr>
        <p:sp>
          <p:nvSpPr>
            <p:cNvPr id="57351" name="AutoShape 9"/>
            <p:cNvSpPr>
              <a:spLocks noChangeArrowheads="1"/>
            </p:cNvSpPr>
            <p:nvPr/>
          </p:nvSpPr>
          <p:spPr bwMode="auto">
            <a:xfrm>
              <a:off x="91" y="159"/>
              <a:ext cx="3606" cy="2041"/>
            </a:xfrm>
            <a:prstGeom prst="roundRect">
              <a:avLst>
                <a:gd name="adj" fmla="val 16667"/>
              </a:avLst>
            </a:prstGeom>
            <a:solidFill>
              <a:srgbClr val="FFFFFF"/>
            </a:solidFill>
            <a:ln w="25400">
              <a:solidFill>
                <a:srgbClr val="FF0000"/>
              </a:solidFill>
              <a:round/>
              <a:headEnd/>
              <a:tailEnd/>
            </a:ln>
          </p:spPr>
          <p:txBody>
            <a:bodyPr lIns="98741" tIns="49371" rIns="98741" bIns="49371"/>
            <a:lstStyle/>
            <a:p>
              <a:pPr indent="242888" algn="ctr" defTabSz="876300">
                <a:lnSpc>
                  <a:spcPct val="120000"/>
                </a:lnSpc>
                <a:spcAft>
                  <a:spcPts val="975"/>
                </a:spcAft>
              </a:pPr>
              <a:r>
                <a:rPr lang="uk-UA" sz="1400" b="1">
                  <a:solidFill>
                    <a:srgbClr val="FF0000"/>
                  </a:solidFill>
                  <a:latin typeface="Calibri" pitchFamily="34" charset="0"/>
                </a:rPr>
                <a:t>В чому підступність наркотиків?</a:t>
              </a:r>
            </a:p>
            <a:p>
              <a:pPr indent="242888" algn="just" defTabSz="876300">
                <a:lnSpc>
                  <a:spcPct val="120000"/>
                </a:lnSpc>
                <a:spcAft>
                  <a:spcPts val="975"/>
                </a:spcAft>
              </a:pPr>
              <a:r>
                <a:rPr lang="uk-UA" sz="1200">
                  <a:latin typeface="Calibri" pitchFamily="34" charset="0"/>
                </a:rPr>
                <a:t>Наркомани (а часто і їхні рідні) надто пізно розуміють, що це не просто «забава», а вже справжня залежність. Іноді пристрасть розвивається через півроку і навіть рік, частіше через 2-3 місяці, але нерідко людина стає залежною після першої ж ін’єкції наркотику. Що станеться з тим чи іншим конкретним індивідуумом, наперед ніколи невідомо. Тому не пробуйте наркотики, а якщо вже спробували – не повторюйте цей небезпечний експеримент над собою. У житті достатньо щастя, щоб обходитись без його хімічного стимулятора.</a:t>
              </a:r>
              <a:endParaRPr lang="ru-RU" sz="1200">
                <a:latin typeface="Calibri" pitchFamily="34" charset="0"/>
              </a:endParaRPr>
            </a:p>
          </p:txBody>
        </p:sp>
        <p:sp>
          <p:nvSpPr>
            <p:cNvPr id="57352" name="Oval 10"/>
            <p:cNvSpPr>
              <a:spLocks noChangeArrowheads="1"/>
            </p:cNvSpPr>
            <p:nvPr/>
          </p:nvSpPr>
          <p:spPr bwMode="auto">
            <a:xfrm>
              <a:off x="170" y="221"/>
              <a:ext cx="352" cy="346"/>
            </a:xfrm>
            <a:prstGeom prst="ellipse">
              <a:avLst/>
            </a:prstGeom>
            <a:solidFill>
              <a:srgbClr val="FFFFFF"/>
            </a:solidFill>
            <a:ln w="25400">
              <a:solidFill>
                <a:srgbClr val="FF0000"/>
              </a:solidFill>
              <a:round/>
              <a:headEnd/>
              <a:tailEnd/>
            </a:ln>
          </p:spPr>
          <p:txBody>
            <a:bodyPr lIns="98741" tIns="49371" rIns="98741" bIns="49371"/>
            <a:lstStyle/>
            <a:p>
              <a:pPr algn="ctr" defTabSz="876300">
                <a:spcAft>
                  <a:spcPts val="950"/>
                </a:spcAft>
              </a:pPr>
              <a:r>
                <a:rPr lang="uk-UA" sz="1400" b="1">
                  <a:latin typeface="Calibri" pitchFamily="34" charset="0"/>
                </a:rPr>
                <a:t>3</a:t>
              </a:r>
              <a:endParaRPr lang="ru-RU" sz="1400">
                <a:latin typeface="Calibri" pitchFamily="34" charset="0"/>
              </a:endParaRPr>
            </a:p>
          </p:txBody>
        </p:sp>
      </p:grpSp>
      <p:grpSp>
        <p:nvGrpSpPr>
          <p:cNvPr id="57347" name="Group 11"/>
          <p:cNvGrpSpPr>
            <a:grpSpLocks/>
          </p:cNvGrpSpPr>
          <p:nvPr/>
        </p:nvGrpSpPr>
        <p:grpSpPr bwMode="auto">
          <a:xfrm>
            <a:off x="3625850" y="3429000"/>
            <a:ext cx="4414838" cy="2940050"/>
            <a:chOff x="9950" y="927"/>
            <a:chExt cx="5737" cy="3600"/>
          </a:xfrm>
        </p:grpSpPr>
        <p:sp>
          <p:nvSpPr>
            <p:cNvPr id="57349" name="AutoShape 12"/>
            <p:cNvSpPr>
              <a:spLocks noChangeArrowheads="1"/>
            </p:cNvSpPr>
            <p:nvPr/>
          </p:nvSpPr>
          <p:spPr bwMode="auto">
            <a:xfrm>
              <a:off x="9950" y="927"/>
              <a:ext cx="5737" cy="3600"/>
            </a:xfrm>
            <a:prstGeom prst="roundRect">
              <a:avLst>
                <a:gd name="adj" fmla="val 16667"/>
              </a:avLst>
            </a:prstGeom>
            <a:solidFill>
              <a:srgbClr val="FFFFFF"/>
            </a:solidFill>
            <a:ln w="25400">
              <a:solidFill>
                <a:srgbClr val="FF0000"/>
              </a:solidFill>
              <a:round/>
              <a:headEnd/>
              <a:tailEnd/>
            </a:ln>
          </p:spPr>
          <p:txBody>
            <a:bodyPr lIns="98741" tIns="49371" rIns="98741" bIns="49371"/>
            <a:lstStyle/>
            <a:p>
              <a:pPr indent="242888" algn="ctr" defTabSz="876300">
                <a:lnSpc>
                  <a:spcPct val="120000"/>
                </a:lnSpc>
                <a:spcAft>
                  <a:spcPts val="975"/>
                </a:spcAft>
              </a:pPr>
              <a:r>
                <a:rPr lang="uk-UA" sz="1300" b="1">
                  <a:solidFill>
                    <a:srgbClr val="FF0000"/>
                  </a:solidFill>
                  <a:latin typeface="Calibri" pitchFamily="34" charset="0"/>
                </a:rPr>
                <a:t>        </a:t>
              </a:r>
              <a:r>
                <a:rPr lang="uk-UA" sz="1400" b="1">
                  <a:solidFill>
                    <a:srgbClr val="FF0000"/>
                  </a:solidFill>
                  <a:latin typeface="Calibri" pitchFamily="34" charset="0"/>
                </a:rPr>
                <a:t>Що таке психічна, а що таке фізична залежність?</a:t>
              </a:r>
            </a:p>
            <a:p>
              <a:pPr indent="242888" algn="just" defTabSz="876300">
                <a:lnSpc>
                  <a:spcPct val="120000"/>
                </a:lnSpc>
              </a:pPr>
              <a:r>
                <a:rPr lang="uk-UA" sz="1200">
                  <a:latin typeface="Calibri" pitchFamily="34" charset="0"/>
                </a:rPr>
                <a:t>Психічна залежність проявляється постійним бажанням продовжити вживання даної речовини, здобуваючи її будь-яким шляхом, незважаючи на неприємні чи навіть небезпечні наслідки.</a:t>
              </a:r>
            </a:p>
            <a:p>
              <a:pPr indent="242888" algn="just" defTabSz="876300">
                <a:lnSpc>
                  <a:spcPct val="120000"/>
                </a:lnSpc>
              </a:pPr>
              <a:r>
                <a:rPr lang="uk-UA" sz="1200">
                  <a:latin typeface="Calibri" pitchFamily="34" charset="0"/>
                </a:rPr>
                <a:t>Фізична залежність розвивається, коли речовина, якою зловживали, стає постійно необхідною для підтримання нормального функціонування організму.</a:t>
              </a:r>
              <a:endParaRPr lang="ru-RU" sz="1200">
                <a:latin typeface="Calibri" pitchFamily="34" charset="0"/>
              </a:endParaRPr>
            </a:p>
          </p:txBody>
        </p:sp>
        <p:sp>
          <p:nvSpPr>
            <p:cNvPr id="57350" name="Oval 13"/>
            <p:cNvSpPr>
              <a:spLocks noChangeArrowheads="1"/>
            </p:cNvSpPr>
            <p:nvPr/>
          </p:nvSpPr>
          <p:spPr bwMode="auto">
            <a:xfrm>
              <a:off x="10063" y="1040"/>
              <a:ext cx="697" cy="617"/>
            </a:xfrm>
            <a:prstGeom prst="ellipse">
              <a:avLst/>
            </a:prstGeom>
            <a:solidFill>
              <a:srgbClr val="FFFFFF"/>
            </a:solidFill>
            <a:ln w="25400">
              <a:solidFill>
                <a:srgbClr val="FF0000"/>
              </a:solidFill>
              <a:round/>
              <a:headEnd/>
              <a:tailEnd/>
            </a:ln>
          </p:spPr>
          <p:txBody>
            <a:bodyPr lIns="98741" tIns="49371" rIns="98741" bIns="49371"/>
            <a:lstStyle/>
            <a:p>
              <a:pPr algn="ctr" defTabSz="876300">
                <a:spcAft>
                  <a:spcPts val="950"/>
                </a:spcAft>
              </a:pPr>
              <a:r>
                <a:rPr lang="uk-UA" sz="1400" b="1">
                  <a:latin typeface="Calibri" pitchFamily="34" charset="0"/>
                </a:rPr>
                <a:t>4</a:t>
              </a:r>
              <a:endParaRPr lang="ru-RU" sz="1400">
                <a:latin typeface="Calibri" pitchFamily="34" charset="0"/>
              </a:endParaRPr>
            </a:p>
          </p:txBody>
        </p:sp>
      </p:grpSp>
      <p:pic>
        <p:nvPicPr>
          <p:cNvPr id="57348" name="Picture 14" descr="F:\ШКОЛА-грудень\ФЛЕШКА\школа\8-б проблема наркотиків\nark4.JPG"/>
          <p:cNvPicPr>
            <a:picLocks noChangeAspect="1" noChangeArrowheads="1"/>
          </p:cNvPicPr>
          <p:nvPr/>
        </p:nvPicPr>
        <p:blipFill>
          <a:blip r:embed="rId3"/>
          <a:srcRect/>
          <a:stretch>
            <a:fillRect/>
          </a:stretch>
        </p:blipFill>
        <p:spPr bwMode="auto">
          <a:xfrm>
            <a:off x="5265738" y="554038"/>
            <a:ext cx="283845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2"/>
          <p:cNvGrpSpPr>
            <a:grpSpLocks/>
          </p:cNvGrpSpPr>
          <p:nvPr/>
        </p:nvGrpSpPr>
        <p:grpSpPr bwMode="auto">
          <a:xfrm>
            <a:off x="0" y="163513"/>
            <a:ext cx="9144000" cy="3200400"/>
            <a:chOff x="924" y="5508"/>
            <a:chExt cx="11340" cy="4275"/>
          </a:xfrm>
        </p:grpSpPr>
        <p:sp>
          <p:nvSpPr>
            <p:cNvPr id="58389" name="AutoShape 3"/>
            <p:cNvSpPr>
              <a:spLocks noChangeArrowheads="1"/>
            </p:cNvSpPr>
            <p:nvPr/>
          </p:nvSpPr>
          <p:spPr bwMode="auto">
            <a:xfrm>
              <a:off x="924" y="5508"/>
              <a:ext cx="11340" cy="4275"/>
            </a:xfrm>
            <a:prstGeom prst="roundRect">
              <a:avLst>
                <a:gd name="adj" fmla="val 16667"/>
              </a:avLst>
            </a:prstGeom>
            <a:solidFill>
              <a:srgbClr val="FFFFFF"/>
            </a:solidFill>
            <a:ln w="25400">
              <a:solidFill>
                <a:srgbClr val="FF0000"/>
              </a:solidFill>
              <a:round/>
              <a:headEnd/>
              <a:tailEnd/>
            </a:ln>
          </p:spPr>
          <p:txBody>
            <a:bodyPr lIns="98741" tIns="49371" rIns="98741" bIns="49371"/>
            <a:lstStyle/>
            <a:p>
              <a:pPr indent="242888" algn="ctr" defTabSz="876300">
                <a:spcAft>
                  <a:spcPts val="950"/>
                </a:spcAft>
              </a:pPr>
              <a:r>
                <a:rPr lang="uk-UA" sz="1600" b="1">
                  <a:solidFill>
                    <a:srgbClr val="FF0000"/>
                  </a:solidFill>
                  <a:latin typeface="Calibri" pitchFamily="34" charset="0"/>
                </a:rPr>
                <a:t>Наслідок вживання наркотиків – СНІД! Чи є СНІД невиліковним?</a:t>
              </a:r>
            </a:p>
            <a:p>
              <a:pPr indent="242888" algn="just" defTabSz="876300">
                <a:lnSpc>
                  <a:spcPct val="120000"/>
                </a:lnSpc>
                <a:spcAft>
                  <a:spcPts val="975"/>
                </a:spcAft>
              </a:pPr>
              <a:r>
                <a:rPr lang="uk-UA" sz="1400">
                  <a:latin typeface="Calibri" pitchFamily="34" charset="0"/>
                </a:rPr>
                <a:t>Дійсно, на стадії СНІДу лікування зводиться лише до боротьби з інфекційними та неопластичними ускладненнями. Ефективно боротися на цій стадії власне з вірусом імунодефіциту не вдається. Проте на стадії ВІЛ-інфекції застосування сучасних препаратів дозволяє зменшити руйнівний вплив вірусу на імунну систему, запобігти розвитку ускладнень та, можливо, повністю позбутися ВІЛ. Розробки та випробування ефективних ліків продовжуються. Також робляться спроби виготовлення вакцини від цієї хвороби. Проте найбільш ефективним способом вберегтися від ВІЛ/СНІДу залишається профілактика: застосування презервативів при статевих контактах, максимально широке застосування одноразового медичного інструментарію (зокрема, шприців, особливо у середовищі ін’єкційних наркоманів). Своєчасно вжити медичні заходи (пологи кесарським розтином, застосування відповідних препаратів) дозволяють також значно зменшити ризик інфікування новонароджених дітей від ВІЛ-інфікованих матерів. </a:t>
              </a:r>
            </a:p>
            <a:p>
              <a:pPr indent="242888" defTabSz="876300"/>
              <a:endParaRPr lang="ru-RU" sz="1400">
                <a:latin typeface="Calibri" pitchFamily="34" charset="0"/>
              </a:endParaRPr>
            </a:p>
          </p:txBody>
        </p:sp>
        <p:sp>
          <p:nvSpPr>
            <p:cNvPr id="58390" name="Oval 4"/>
            <p:cNvSpPr>
              <a:spLocks noChangeArrowheads="1"/>
            </p:cNvSpPr>
            <p:nvPr/>
          </p:nvSpPr>
          <p:spPr bwMode="auto">
            <a:xfrm>
              <a:off x="1107" y="5607"/>
              <a:ext cx="672" cy="639"/>
            </a:xfrm>
            <a:prstGeom prst="ellipse">
              <a:avLst/>
            </a:prstGeom>
            <a:solidFill>
              <a:srgbClr val="FFFFFF"/>
            </a:solidFill>
            <a:ln w="25400">
              <a:solidFill>
                <a:srgbClr val="FF0000"/>
              </a:solidFill>
              <a:round/>
              <a:headEnd/>
              <a:tailEnd/>
            </a:ln>
          </p:spPr>
          <p:txBody>
            <a:bodyPr lIns="98741" tIns="49371" rIns="98741" bIns="49371"/>
            <a:lstStyle/>
            <a:p>
              <a:pPr algn="ctr" defTabSz="876300">
                <a:spcAft>
                  <a:spcPts val="950"/>
                </a:spcAft>
              </a:pPr>
              <a:r>
                <a:rPr lang="uk-UA" sz="1400" b="1">
                  <a:latin typeface="Calibri" pitchFamily="34" charset="0"/>
                </a:rPr>
                <a:t>5</a:t>
              </a:r>
              <a:endParaRPr lang="ru-RU" sz="1400">
                <a:latin typeface="Calibri" pitchFamily="34" charset="0"/>
              </a:endParaRPr>
            </a:p>
          </p:txBody>
        </p:sp>
      </p:grpSp>
      <p:grpSp>
        <p:nvGrpSpPr>
          <p:cNvPr id="58370" name="Group 8"/>
          <p:cNvGrpSpPr>
            <a:grpSpLocks/>
          </p:cNvGrpSpPr>
          <p:nvPr/>
        </p:nvGrpSpPr>
        <p:grpSpPr bwMode="auto">
          <a:xfrm>
            <a:off x="5572125" y="4383088"/>
            <a:ext cx="2381250" cy="2474912"/>
            <a:chOff x="4008" y="2878"/>
            <a:chExt cx="1713" cy="1719"/>
          </a:xfrm>
        </p:grpSpPr>
        <p:pic>
          <p:nvPicPr>
            <p:cNvPr id="58387" name="Picture 5" descr="20080326221934"/>
            <p:cNvPicPr>
              <a:picLocks noChangeAspect="1" noChangeArrowheads="1"/>
            </p:cNvPicPr>
            <p:nvPr/>
          </p:nvPicPr>
          <p:blipFill>
            <a:blip r:embed="rId2"/>
            <a:srcRect/>
            <a:stretch>
              <a:fillRect/>
            </a:stretch>
          </p:blipFill>
          <p:spPr bwMode="auto">
            <a:xfrm>
              <a:off x="4008" y="2878"/>
              <a:ext cx="1713" cy="1320"/>
            </a:xfrm>
            <a:prstGeom prst="rect">
              <a:avLst/>
            </a:prstGeom>
            <a:noFill/>
            <a:ln w="9525">
              <a:noFill/>
              <a:miter lim="800000"/>
              <a:headEnd/>
              <a:tailEnd/>
            </a:ln>
          </p:spPr>
        </p:pic>
        <p:pic>
          <p:nvPicPr>
            <p:cNvPr id="58388" name="Picture 8" descr="title"/>
            <p:cNvPicPr>
              <a:picLocks noChangeAspect="1" noChangeArrowheads="1"/>
            </p:cNvPicPr>
            <p:nvPr/>
          </p:nvPicPr>
          <p:blipFill>
            <a:blip r:embed="rId3"/>
            <a:srcRect/>
            <a:stretch>
              <a:fillRect/>
            </a:stretch>
          </p:blipFill>
          <p:spPr bwMode="auto">
            <a:xfrm>
              <a:off x="4169" y="4332"/>
              <a:ext cx="1387" cy="265"/>
            </a:xfrm>
            <a:prstGeom prst="rect">
              <a:avLst/>
            </a:prstGeom>
            <a:noFill/>
            <a:ln w="9525">
              <a:noFill/>
              <a:miter lim="800000"/>
              <a:headEnd/>
              <a:tailEnd/>
            </a:ln>
          </p:spPr>
        </p:pic>
      </p:grpSp>
      <p:grpSp>
        <p:nvGrpSpPr>
          <p:cNvPr id="58371" name="Group 11"/>
          <p:cNvGrpSpPr>
            <a:grpSpLocks/>
          </p:cNvGrpSpPr>
          <p:nvPr/>
        </p:nvGrpSpPr>
        <p:grpSpPr bwMode="auto">
          <a:xfrm>
            <a:off x="2786063" y="3911600"/>
            <a:ext cx="2628900" cy="2325688"/>
            <a:chOff x="2004" y="2530"/>
            <a:chExt cx="1891" cy="1615"/>
          </a:xfrm>
        </p:grpSpPr>
        <p:pic>
          <p:nvPicPr>
            <p:cNvPr id="58385" name="Picture 6" descr="picture1"/>
            <p:cNvPicPr>
              <a:picLocks noChangeAspect="1" noChangeArrowheads="1"/>
            </p:cNvPicPr>
            <p:nvPr/>
          </p:nvPicPr>
          <p:blipFill>
            <a:blip r:embed="rId4"/>
            <a:srcRect/>
            <a:stretch>
              <a:fillRect/>
            </a:stretch>
          </p:blipFill>
          <p:spPr bwMode="auto">
            <a:xfrm>
              <a:off x="2004" y="2530"/>
              <a:ext cx="1891" cy="1219"/>
            </a:xfrm>
            <a:prstGeom prst="rect">
              <a:avLst/>
            </a:prstGeom>
            <a:noFill/>
            <a:ln w="9525">
              <a:noFill/>
              <a:miter lim="800000"/>
              <a:headEnd/>
              <a:tailEnd/>
            </a:ln>
          </p:spPr>
        </p:pic>
        <p:pic>
          <p:nvPicPr>
            <p:cNvPr id="58386" name="Picture 8" descr="title"/>
            <p:cNvPicPr>
              <a:picLocks noChangeAspect="1" noChangeArrowheads="1"/>
            </p:cNvPicPr>
            <p:nvPr/>
          </p:nvPicPr>
          <p:blipFill>
            <a:blip r:embed="rId3"/>
            <a:srcRect/>
            <a:stretch>
              <a:fillRect/>
            </a:stretch>
          </p:blipFill>
          <p:spPr bwMode="auto">
            <a:xfrm>
              <a:off x="2245" y="3878"/>
              <a:ext cx="1388" cy="267"/>
            </a:xfrm>
            <a:prstGeom prst="rect">
              <a:avLst/>
            </a:prstGeom>
            <a:noFill/>
            <a:ln w="9525">
              <a:noFill/>
              <a:miter lim="800000"/>
              <a:headEnd/>
              <a:tailEnd/>
            </a:ln>
          </p:spPr>
        </p:pic>
      </p:grpSp>
      <p:grpSp>
        <p:nvGrpSpPr>
          <p:cNvPr id="58372" name="Group 14"/>
          <p:cNvGrpSpPr>
            <a:grpSpLocks/>
          </p:cNvGrpSpPr>
          <p:nvPr/>
        </p:nvGrpSpPr>
        <p:grpSpPr bwMode="auto">
          <a:xfrm>
            <a:off x="220663" y="3559175"/>
            <a:ext cx="2403475" cy="2351088"/>
            <a:chOff x="159" y="2245"/>
            <a:chExt cx="1728" cy="1633"/>
          </a:xfrm>
        </p:grpSpPr>
        <p:pic>
          <p:nvPicPr>
            <p:cNvPr id="58383" name="Picture 8" descr="title"/>
            <p:cNvPicPr>
              <a:picLocks noChangeAspect="1" noChangeArrowheads="1"/>
            </p:cNvPicPr>
            <p:nvPr/>
          </p:nvPicPr>
          <p:blipFill>
            <a:blip r:embed="rId3"/>
            <a:srcRect/>
            <a:stretch>
              <a:fillRect/>
            </a:stretch>
          </p:blipFill>
          <p:spPr bwMode="auto">
            <a:xfrm>
              <a:off x="314" y="3612"/>
              <a:ext cx="1387" cy="266"/>
            </a:xfrm>
            <a:prstGeom prst="rect">
              <a:avLst/>
            </a:prstGeom>
            <a:noFill/>
            <a:ln w="9525">
              <a:noFill/>
              <a:miter lim="800000"/>
              <a:headEnd/>
              <a:tailEnd/>
            </a:ln>
          </p:spPr>
        </p:pic>
        <p:pic>
          <p:nvPicPr>
            <p:cNvPr id="58384" name="Picture 7" descr="narkotiki"/>
            <p:cNvPicPr>
              <a:picLocks noChangeAspect="1" noChangeArrowheads="1"/>
            </p:cNvPicPr>
            <p:nvPr/>
          </p:nvPicPr>
          <p:blipFill>
            <a:blip r:embed="rId5"/>
            <a:srcRect/>
            <a:stretch>
              <a:fillRect/>
            </a:stretch>
          </p:blipFill>
          <p:spPr bwMode="auto">
            <a:xfrm>
              <a:off x="159" y="2245"/>
              <a:ext cx="1728" cy="1252"/>
            </a:xfrm>
            <a:prstGeom prst="rect">
              <a:avLst/>
            </a:prstGeom>
            <a:noFill/>
            <a:ln w="9525">
              <a:noFill/>
              <a:miter lim="800000"/>
              <a:headEnd/>
              <a:tailEnd/>
            </a:ln>
          </p:spPr>
        </p:pic>
      </p:grpSp>
      <p:grpSp>
        <p:nvGrpSpPr>
          <p:cNvPr id="58373" name="Group 29"/>
          <p:cNvGrpSpPr>
            <a:grpSpLocks/>
          </p:cNvGrpSpPr>
          <p:nvPr/>
        </p:nvGrpSpPr>
        <p:grpSpPr bwMode="auto">
          <a:xfrm>
            <a:off x="230188" y="3559175"/>
            <a:ext cx="7732712" cy="3298825"/>
            <a:chOff x="165" y="2472"/>
            <a:chExt cx="5562" cy="2291"/>
          </a:xfrm>
        </p:grpSpPr>
        <p:grpSp>
          <p:nvGrpSpPr>
            <p:cNvPr id="58374" name="Group 20"/>
            <p:cNvGrpSpPr>
              <a:grpSpLocks/>
            </p:cNvGrpSpPr>
            <p:nvPr/>
          </p:nvGrpSpPr>
          <p:grpSpPr bwMode="auto">
            <a:xfrm>
              <a:off x="4014" y="3044"/>
              <a:ext cx="1713" cy="1719"/>
              <a:chOff x="4008" y="2878"/>
              <a:chExt cx="1713" cy="1719"/>
            </a:xfrm>
          </p:grpSpPr>
          <p:pic>
            <p:nvPicPr>
              <p:cNvPr id="58381" name="Picture 5" descr="20080326221934"/>
              <p:cNvPicPr>
                <a:picLocks noChangeAspect="1" noChangeArrowheads="1"/>
              </p:cNvPicPr>
              <p:nvPr/>
            </p:nvPicPr>
            <p:blipFill>
              <a:blip r:embed="rId2"/>
              <a:srcRect/>
              <a:stretch>
                <a:fillRect/>
              </a:stretch>
            </p:blipFill>
            <p:spPr bwMode="auto">
              <a:xfrm>
                <a:off x="4008" y="2878"/>
                <a:ext cx="1713" cy="1320"/>
              </a:xfrm>
              <a:prstGeom prst="rect">
                <a:avLst/>
              </a:prstGeom>
              <a:noFill/>
              <a:ln w="9525">
                <a:noFill/>
                <a:miter lim="800000"/>
                <a:headEnd/>
                <a:tailEnd/>
              </a:ln>
            </p:spPr>
          </p:pic>
          <p:pic>
            <p:nvPicPr>
              <p:cNvPr id="58382" name="Picture 8" descr="title"/>
              <p:cNvPicPr>
                <a:picLocks noChangeAspect="1" noChangeArrowheads="1"/>
              </p:cNvPicPr>
              <p:nvPr/>
            </p:nvPicPr>
            <p:blipFill>
              <a:blip r:embed="rId3"/>
              <a:srcRect/>
              <a:stretch>
                <a:fillRect/>
              </a:stretch>
            </p:blipFill>
            <p:spPr bwMode="auto">
              <a:xfrm>
                <a:off x="4169" y="4332"/>
                <a:ext cx="1387" cy="265"/>
              </a:xfrm>
              <a:prstGeom prst="rect">
                <a:avLst/>
              </a:prstGeom>
              <a:noFill/>
              <a:ln w="9525">
                <a:noFill/>
                <a:miter lim="800000"/>
                <a:headEnd/>
                <a:tailEnd/>
              </a:ln>
            </p:spPr>
          </p:pic>
        </p:grpSp>
        <p:grpSp>
          <p:nvGrpSpPr>
            <p:cNvPr id="58375" name="Group 23"/>
            <p:cNvGrpSpPr>
              <a:grpSpLocks/>
            </p:cNvGrpSpPr>
            <p:nvPr/>
          </p:nvGrpSpPr>
          <p:grpSpPr bwMode="auto">
            <a:xfrm>
              <a:off x="2010" y="2717"/>
              <a:ext cx="1891" cy="1615"/>
              <a:chOff x="2004" y="2530"/>
              <a:chExt cx="1891" cy="1615"/>
            </a:xfrm>
          </p:grpSpPr>
          <p:pic>
            <p:nvPicPr>
              <p:cNvPr id="58379" name="Picture 6" descr="picture1"/>
              <p:cNvPicPr>
                <a:picLocks noChangeAspect="1" noChangeArrowheads="1"/>
              </p:cNvPicPr>
              <p:nvPr/>
            </p:nvPicPr>
            <p:blipFill>
              <a:blip r:embed="rId4"/>
              <a:srcRect/>
              <a:stretch>
                <a:fillRect/>
              </a:stretch>
            </p:blipFill>
            <p:spPr bwMode="auto">
              <a:xfrm>
                <a:off x="2004" y="2530"/>
                <a:ext cx="1891" cy="1219"/>
              </a:xfrm>
              <a:prstGeom prst="rect">
                <a:avLst/>
              </a:prstGeom>
              <a:noFill/>
              <a:ln w="9525">
                <a:noFill/>
                <a:miter lim="800000"/>
                <a:headEnd/>
                <a:tailEnd/>
              </a:ln>
            </p:spPr>
          </p:pic>
          <p:pic>
            <p:nvPicPr>
              <p:cNvPr id="58380" name="Picture 8" descr="title"/>
              <p:cNvPicPr>
                <a:picLocks noChangeAspect="1" noChangeArrowheads="1"/>
              </p:cNvPicPr>
              <p:nvPr/>
            </p:nvPicPr>
            <p:blipFill>
              <a:blip r:embed="rId3"/>
              <a:srcRect/>
              <a:stretch>
                <a:fillRect/>
              </a:stretch>
            </p:blipFill>
            <p:spPr bwMode="auto">
              <a:xfrm>
                <a:off x="2245" y="3878"/>
                <a:ext cx="1388" cy="267"/>
              </a:xfrm>
              <a:prstGeom prst="rect">
                <a:avLst/>
              </a:prstGeom>
              <a:noFill/>
              <a:ln w="9525">
                <a:noFill/>
                <a:miter lim="800000"/>
                <a:headEnd/>
                <a:tailEnd/>
              </a:ln>
            </p:spPr>
          </p:pic>
        </p:grpSp>
        <p:grpSp>
          <p:nvGrpSpPr>
            <p:cNvPr id="58376" name="Group 26"/>
            <p:cNvGrpSpPr>
              <a:grpSpLocks/>
            </p:cNvGrpSpPr>
            <p:nvPr/>
          </p:nvGrpSpPr>
          <p:grpSpPr bwMode="auto">
            <a:xfrm>
              <a:off x="165" y="2472"/>
              <a:ext cx="1728" cy="1633"/>
              <a:chOff x="159" y="2245"/>
              <a:chExt cx="1728" cy="1633"/>
            </a:xfrm>
          </p:grpSpPr>
          <p:pic>
            <p:nvPicPr>
              <p:cNvPr id="58377" name="Picture 8" descr="title"/>
              <p:cNvPicPr>
                <a:picLocks noChangeAspect="1" noChangeArrowheads="1"/>
              </p:cNvPicPr>
              <p:nvPr/>
            </p:nvPicPr>
            <p:blipFill>
              <a:blip r:embed="rId3"/>
              <a:srcRect/>
              <a:stretch>
                <a:fillRect/>
              </a:stretch>
            </p:blipFill>
            <p:spPr bwMode="auto">
              <a:xfrm>
                <a:off x="314" y="3612"/>
                <a:ext cx="1387" cy="266"/>
              </a:xfrm>
              <a:prstGeom prst="rect">
                <a:avLst/>
              </a:prstGeom>
              <a:noFill/>
              <a:ln w="9525">
                <a:noFill/>
                <a:miter lim="800000"/>
                <a:headEnd/>
                <a:tailEnd/>
              </a:ln>
            </p:spPr>
          </p:pic>
          <p:pic>
            <p:nvPicPr>
              <p:cNvPr id="58378" name="Picture 7" descr="narkotiki"/>
              <p:cNvPicPr>
                <a:picLocks noChangeAspect="1" noChangeArrowheads="1"/>
              </p:cNvPicPr>
              <p:nvPr/>
            </p:nvPicPr>
            <p:blipFill>
              <a:blip r:embed="rId5"/>
              <a:srcRect/>
              <a:stretch>
                <a:fillRect/>
              </a:stretch>
            </p:blipFill>
            <p:spPr bwMode="auto">
              <a:xfrm>
                <a:off x="159" y="2245"/>
                <a:ext cx="1728" cy="1252"/>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Текст 2"/>
          <p:cNvSpPr>
            <a:spLocks noGrp="1"/>
          </p:cNvSpPr>
          <p:nvPr>
            <p:ph type="body" idx="4294967295"/>
          </p:nvPr>
        </p:nvSpPr>
        <p:spPr>
          <a:xfrm>
            <a:off x="914400" y="425450"/>
            <a:ext cx="6432550" cy="587375"/>
          </a:xfrm>
        </p:spPr>
        <p:txBody>
          <a:bodyPr lIns="17552" rIns="17552"/>
          <a:lstStyle/>
          <a:p>
            <a:pPr marL="0" indent="0" algn="ctr" eaLnBrk="1" hangingPunct="1">
              <a:lnSpc>
                <a:spcPct val="90000"/>
              </a:lnSpc>
              <a:buFont typeface="Arial" charset="0"/>
              <a:buNone/>
            </a:pPr>
            <a:r>
              <a:rPr lang="uk-UA" sz="3600" b="1" smtClean="0"/>
              <a:t>Моє життя - мій вибір!</a:t>
            </a:r>
            <a:endParaRPr lang="ru-RU" sz="3600" b="1" smtClean="0"/>
          </a:p>
        </p:txBody>
      </p:sp>
      <p:sp>
        <p:nvSpPr>
          <p:cNvPr id="59394" name="Текст 2"/>
          <p:cNvSpPr txBox="1">
            <a:spLocks/>
          </p:cNvSpPr>
          <p:nvPr/>
        </p:nvSpPr>
        <p:spPr bwMode="auto">
          <a:xfrm>
            <a:off x="474663" y="981075"/>
            <a:ext cx="5864225" cy="2840038"/>
          </a:xfrm>
          <a:prstGeom prst="rect">
            <a:avLst/>
          </a:prstGeom>
          <a:noFill/>
          <a:ln w="9525">
            <a:noFill/>
            <a:miter lim="800000"/>
            <a:headEnd/>
            <a:tailEnd/>
          </a:ln>
        </p:spPr>
        <p:txBody>
          <a:bodyPr lIns="17552" tIns="43881" rIns="17552" bIns="43881"/>
          <a:lstStyle/>
          <a:p>
            <a:pPr indent="242888" algn="just" defTabSz="876300"/>
            <a:r>
              <a:rPr lang="uk-UA" sz="1600">
                <a:latin typeface="Calibri" pitchFamily="34" charset="0"/>
              </a:rPr>
              <a:t>Що означає здоровий спосіб життя? Це раціональне харчування, заняття спортом, відмова від нікотину та алкоголю, режим праці та відпочинку, оптимістична активна життєва позиція. Закладати основу здорового способу життя треба з дитинства: батьки, які бажають щастя своїй дитині, власним прикладом мають доводити правильність подібних поглядів. Лише здоровий спосіб життя дасть людині можливість почувати себе щасливою. Здорова людина має добрий вигляд та багато сил для повноцінної праці, здатна родити здорове потомство. Така людина живе повнокровним життям і корисна суспільству.</a:t>
            </a:r>
            <a:endParaRPr lang="ru-RU" sz="1600">
              <a:latin typeface="Calibri" pitchFamily="34" charset="0"/>
            </a:endParaRPr>
          </a:p>
        </p:txBody>
      </p:sp>
      <p:sp>
        <p:nvSpPr>
          <p:cNvPr id="59395" name="Текст 2"/>
          <p:cNvSpPr txBox="1">
            <a:spLocks/>
          </p:cNvSpPr>
          <p:nvPr/>
        </p:nvSpPr>
        <p:spPr bwMode="auto">
          <a:xfrm>
            <a:off x="3375025" y="3690938"/>
            <a:ext cx="5373688" cy="2481262"/>
          </a:xfrm>
          <a:prstGeom prst="rect">
            <a:avLst/>
          </a:prstGeom>
          <a:noFill/>
          <a:ln w="9525">
            <a:noFill/>
            <a:miter lim="800000"/>
            <a:headEnd/>
            <a:tailEnd/>
          </a:ln>
        </p:spPr>
        <p:txBody>
          <a:bodyPr lIns="17552" tIns="43881" rIns="17552" bIns="43881"/>
          <a:lstStyle/>
          <a:p>
            <a:pPr indent="242888" algn="just" defTabSz="876300"/>
            <a:r>
              <a:rPr lang="uk-UA" sz="1600">
                <a:latin typeface="Calibri" pitchFamily="34" charset="0"/>
              </a:rPr>
              <a:t>Всім потрібно дотримуватися здорового способу життя, але на жаль, це ще не у всіх виходить як слід. І все ж таки велике бажання і наполегливість, які потрібно мати, - запорука успіху. Здорові від природи люди часто не замислюються над тим, щоб зберегти своє здоров'я якнайдовше. Палять, вживають алкоголь, харчуються на ходу, не задумуючись, чи можна взагалі їсти цю їжу, мало рухаються, просиджують увесь вільний час перед телевізором чи комп'ютером. І тільки втративши здоров'я, люди починають розуміти, що повернути його нелегко, а буває, що й неможливо.</a:t>
            </a:r>
            <a:endParaRPr lang="ru-RU" sz="1600">
              <a:latin typeface="Calibri" pitchFamily="34" charset="0"/>
            </a:endParaRPr>
          </a:p>
        </p:txBody>
      </p:sp>
      <p:sp>
        <p:nvSpPr>
          <p:cNvPr id="59396" name="Содержимое 10"/>
          <p:cNvSpPr txBox="1">
            <a:spLocks/>
          </p:cNvSpPr>
          <p:nvPr/>
        </p:nvSpPr>
        <p:spPr bwMode="auto">
          <a:xfrm>
            <a:off x="1071563" y="4286250"/>
            <a:ext cx="2257425" cy="2319338"/>
          </a:xfrm>
          <a:prstGeom prst="rect">
            <a:avLst/>
          </a:prstGeom>
          <a:noFill/>
          <a:ln w="9525">
            <a:noFill/>
            <a:miter lim="800000"/>
            <a:headEnd/>
            <a:tailEnd/>
          </a:ln>
        </p:spPr>
        <p:txBody>
          <a:bodyPr lIns="87761" tIns="0" rIns="87761" bIns="43881"/>
          <a:lstStyle/>
          <a:p>
            <a:pPr marL="261938" indent="-261938" defTabSz="876300">
              <a:spcBef>
                <a:spcPct val="20000"/>
              </a:spcBef>
              <a:buClr>
                <a:srgbClr val="0BD0D9"/>
              </a:buClr>
              <a:buSzPct val="95000"/>
              <a:buFont typeface="Wingdings 2" pitchFamily="18" charset="2"/>
              <a:buChar char=""/>
            </a:pPr>
            <a:endParaRPr lang="ru-RU" sz="2700">
              <a:latin typeface="Constantia" pitchFamily="18" charset="0"/>
            </a:endParaRPr>
          </a:p>
        </p:txBody>
      </p:sp>
      <p:pic>
        <p:nvPicPr>
          <p:cNvPr id="59397" name="Содержимое 14" descr="3e471a5199b1cc6bc1d2502dc596dbe2.jpg"/>
          <p:cNvPicPr>
            <a:picLocks noChangeAspect="1"/>
          </p:cNvPicPr>
          <p:nvPr/>
        </p:nvPicPr>
        <p:blipFill>
          <a:blip r:embed="rId2"/>
          <a:srcRect/>
          <a:stretch>
            <a:fillRect/>
          </a:stretch>
        </p:blipFill>
        <p:spPr bwMode="auto">
          <a:xfrm>
            <a:off x="536575" y="3886200"/>
            <a:ext cx="2711450" cy="2003425"/>
          </a:xfrm>
          <a:prstGeom prst="rect">
            <a:avLst/>
          </a:prstGeom>
          <a:noFill/>
          <a:ln w="12700">
            <a:solidFill>
              <a:schemeClr val="hlink"/>
            </a:solidFill>
            <a:miter lim="800000"/>
            <a:headEnd/>
            <a:tailEnd/>
          </a:ln>
        </p:spPr>
      </p:pic>
      <p:pic>
        <p:nvPicPr>
          <p:cNvPr id="59398" name="Содержимое 17" descr="r-6611.jpg"/>
          <p:cNvPicPr>
            <a:picLocks noGrp="1" noChangeAspect="1"/>
          </p:cNvPicPr>
          <p:nvPr>
            <p:ph sz="half" idx="4294967295"/>
          </p:nvPr>
        </p:nvPicPr>
        <p:blipFill>
          <a:blip r:embed="rId3"/>
          <a:srcRect/>
          <a:stretch>
            <a:fillRect/>
          </a:stretch>
        </p:blipFill>
        <p:spPr>
          <a:xfrm>
            <a:off x="6659563" y="981075"/>
            <a:ext cx="2074862" cy="2351088"/>
          </a:xfrm>
          <a:ln w="12700">
            <a:solidFill>
              <a:schemeClr val="accent2"/>
            </a:solid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Текст 2"/>
          <p:cNvSpPr>
            <a:spLocks noGrp="1"/>
          </p:cNvSpPr>
          <p:nvPr>
            <p:ph type="body" idx="4294967295"/>
          </p:nvPr>
        </p:nvSpPr>
        <p:spPr>
          <a:xfrm>
            <a:off x="0" y="260350"/>
            <a:ext cx="8675688" cy="504825"/>
          </a:xfrm>
        </p:spPr>
        <p:txBody>
          <a:bodyPr lIns="17552" rIns="17552"/>
          <a:lstStyle/>
          <a:p>
            <a:pPr marL="0" indent="0" algn="ctr" eaLnBrk="1" hangingPunct="1">
              <a:lnSpc>
                <a:spcPct val="90000"/>
              </a:lnSpc>
              <a:buFont typeface="Arial" charset="0"/>
              <a:buNone/>
            </a:pPr>
            <a:r>
              <a:rPr lang="uk-UA" sz="3600" b="1" smtClean="0"/>
              <a:t>Заняття спортом</a:t>
            </a:r>
            <a:endParaRPr lang="ru-RU" sz="3600" b="1" smtClean="0"/>
          </a:p>
        </p:txBody>
      </p:sp>
      <p:pic>
        <p:nvPicPr>
          <p:cNvPr id="60418" name="Picture 1" descr="F:\ШКОЛА-грудень\ФЛЕШКА\СТЕНД\4444444444444\снід\08.jpg"/>
          <p:cNvPicPr>
            <a:picLocks noChangeAspect="1" noChangeArrowheads="1"/>
          </p:cNvPicPr>
          <p:nvPr/>
        </p:nvPicPr>
        <p:blipFill>
          <a:blip r:embed="rId2"/>
          <a:srcRect/>
          <a:stretch>
            <a:fillRect/>
          </a:stretch>
        </p:blipFill>
        <p:spPr bwMode="auto">
          <a:xfrm>
            <a:off x="473075" y="1665288"/>
            <a:ext cx="1700213" cy="1700212"/>
          </a:xfrm>
          <a:prstGeom prst="rect">
            <a:avLst/>
          </a:prstGeom>
          <a:noFill/>
          <a:ln w="9525">
            <a:noFill/>
            <a:miter lim="800000"/>
            <a:headEnd/>
            <a:tailEnd/>
          </a:ln>
        </p:spPr>
      </p:pic>
      <p:pic>
        <p:nvPicPr>
          <p:cNvPr id="60419" name="Содержимое 7" descr="arts.1278013202.1.b.jpg"/>
          <p:cNvPicPr>
            <a:picLocks noChangeAspect="1"/>
          </p:cNvPicPr>
          <p:nvPr/>
        </p:nvPicPr>
        <p:blipFill>
          <a:blip r:embed="rId3"/>
          <a:srcRect/>
          <a:stretch>
            <a:fillRect/>
          </a:stretch>
        </p:blipFill>
        <p:spPr bwMode="auto">
          <a:xfrm>
            <a:off x="473075" y="4081463"/>
            <a:ext cx="1611313" cy="2425700"/>
          </a:xfrm>
          <a:prstGeom prst="rect">
            <a:avLst/>
          </a:prstGeom>
          <a:noFill/>
          <a:ln w="9525">
            <a:noFill/>
            <a:miter lim="800000"/>
            <a:headEnd/>
            <a:tailEnd/>
          </a:ln>
        </p:spPr>
      </p:pic>
      <p:pic>
        <p:nvPicPr>
          <p:cNvPr id="60420" name="Содержимое 10" descr="u113_7793_zdorovie.jpg"/>
          <p:cNvPicPr>
            <a:picLocks noGrp="1" noChangeAspect="1"/>
          </p:cNvPicPr>
          <p:nvPr>
            <p:ph sz="half" idx="4294967295"/>
          </p:nvPr>
        </p:nvPicPr>
        <p:blipFill>
          <a:blip r:embed="rId4"/>
          <a:srcRect/>
          <a:stretch>
            <a:fillRect/>
          </a:stretch>
        </p:blipFill>
        <p:spPr>
          <a:xfrm>
            <a:off x="3059113" y="4759325"/>
            <a:ext cx="2397125" cy="1401763"/>
          </a:xfrm>
        </p:spPr>
      </p:pic>
      <p:sp>
        <p:nvSpPr>
          <p:cNvPr id="60421" name="Текст 2"/>
          <p:cNvSpPr txBox="1">
            <a:spLocks/>
          </p:cNvSpPr>
          <p:nvPr/>
        </p:nvSpPr>
        <p:spPr bwMode="auto">
          <a:xfrm>
            <a:off x="428625" y="1643063"/>
            <a:ext cx="3386138"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0422" name="Текст 2"/>
          <p:cNvSpPr txBox="1">
            <a:spLocks/>
          </p:cNvSpPr>
          <p:nvPr/>
        </p:nvSpPr>
        <p:spPr bwMode="auto">
          <a:xfrm>
            <a:off x="2357438" y="3071813"/>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0423" name="Текст 2"/>
          <p:cNvSpPr txBox="1">
            <a:spLocks/>
          </p:cNvSpPr>
          <p:nvPr/>
        </p:nvSpPr>
        <p:spPr bwMode="auto">
          <a:xfrm>
            <a:off x="2509838" y="3224213"/>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0424" name="Текст 2"/>
          <p:cNvSpPr txBox="1">
            <a:spLocks/>
          </p:cNvSpPr>
          <p:nvPr/>
        </p:nvSpPr>
        <p:spPr bwMode="auto">
          <a:xfrm>
            <a:off x="2286000" y="1000125"/>
            <a:ext cx="4287838" cy="3767138"/>
          </a:xfrm>
          <a:prstGeom prst="rect">
            <a:avLst/>
          </a:prstGeom>
          <a:noFill/>
          <a:ln w="9525">
            <a:noFill/>
            <a:miter lim="800000"/>
            <a:headEnd/>
            <a:tailEnd/>
          </a:ln>
        </p:spPr>
        <p:txBody>
          <a:bodyPr lIns="17552" tIns="43881" rIns="17552" bIns="43881"/>
          <a:lstStyle/>
          <a:p>
            <a:pPr indent="242888" algn="just" defTabSz="876300"/>
            <a:r>
              <a:rPr lang="uk-UA" sz="1600">
                <a:latin typeface="Calibri" pitchFamily="34" charset="0"/>
              </a:rPr>
              <a:t>Зараз у розвинених країнах входить у моду здоровий спосіб життя. Молодь і люди зрілого віку слідкують за собою, займаються різними видами спорту. Бути хворим, кволим не престижно. Якщо людина змолоду слідкує за своїм здоров'ям , їй легше зберегти його до глибокої старості. Звичайно, іноді доводиться поступатися своїми принципами, щоб дехто з друзів не сприймав тебе білою вороною. Та з часом люди, які палять, дозволяють собі випити, не цікавляться спортом, знаходять собі інші компанії. А поряд залишаються ті, хто підтримує, розуміє тебе і повністю поділяє твої погляди. З ними тобі легко спілкуватися, дружити, бо вас об'єднує одна мета - бути здоровими та успішними людьми.</a:t>
            </a:r>
            <a:endParaRPr lang="ru-RU" sz="1600">
              <a:latin typeface="Calibri" pitchFamily="34" charset="0"/>
            </a:endParaRPr>
          </a:p>
        </p:txBody>
      </p:sp>
      <p:pic>
        <p:nvPicPr>
          <p:cNvPr id="60425" name="Picture 2" descr="F:\ПРЕЗЕНТАЦІЯ\Новая папка\u113_7793_zdorovie1.jpg"/>
          <p:cNvPicPr>
            <a:picLocks noChangeAspect="1" noChangeArrowheads="1"/>
          </p:cNvPicPr>
          <p:nvPr/>
        </p:nvPicPr>
        <p:blipFill>
          <a:blip r:embed="rId5"/>
          <a:srcRect/>
          <a:stretch>
            <a:fillRect/>
          </a:stretch>
        </p:blipFill>
        <p:spPr bwMode="auto">
          <a:xfrm>
            <a:off x="6716713" y="1535113"/>
            <a:ext cx="1862137" cy="2478087"/>
          </a:xfrm>
          <a:prstGeom prst="rect">
            <a:avLst/>
          </a:prstGeom>
          <a:noFill/>
          <a:ln w="9525">
            <a:noFill/>
            <a:miter lim="800000"/>
            <a:headEnd/>
            <a:tailEnd/>
          </a:ln>
        </p:spPr>
      </p:pic>
      <p:pic>
        <p:nvPicPr>
          <p:cNvPr id="60426" name="Picture 3" descr="F:\ПРЕЗЕНТАЦІЯ\1292503175_zszh-1.jpg"/>
          <p:cNvPicPr>
            <a:picLocks noChangeAspect="1" noChangeArrowheads="1"/>
          </p:cNvPicPr>
          <p:nvPr/>
        </p:nvPicPr>
        <p:blipFill>
          <a:blip r:embed="rId6"/>
          <a:srcRect/>
          <a:stretch>
            <a:fillRect/>
          </a:stretch>
        </p:blipFill>
        <p:spPr bwMode="auto">
          <a:xfrm>
            <a:off x="6496050" y="4800600"/>
            <a:ext cx="2238375" cy="1760538"/>
          </a:xfrm>
          <a:prstGeom prst="rect">
            <a:avLst/>
          </a:prstGeom>
          <a:noFill/>
          <a:ln w="9525">
            <a:noFill/>
            <a:miter lim="800000"/>
            <a:headEnd/>
            <a:tailEnd/>
          </a:ln>
        </p:spPr>
      </p:pic>
      <p:sp>
        <p:nvSpPr>
          <p:cNvPr id="60427" name="Текст 2"/>
          <p:cNvSpPr>
            <a:spLocks/>
          </p:cNvSpPr>
          <p:nvPr/>
        </p:nvSpPr>
        <p:spPr bwMode="auto">
          <a:xfrm>
            <a:off x="2266950" y="6234113"/>
            <a:ext cx="4249738" cy="479425"/>
          </a:xfrm>
          <a:prstGeom prst="rect">
            <a:avLst/>
          </a:prstGeom>
          <a:noFill/>
          <a:ln w="9525">
            <a:noFill/>
            <a:miter lim="800000"/>
            <a:headEnd/>
            <a:tailEnd/>
          </a:ln>
        </p:spPr>
        <p:txBody>
          <a:bodyPr lIns="17552" tIns="43881" rIns="17552" bIns="43881"/>
          <a:lstStyle/>
          <a:p>
            <a:pPr algn="ctr" defTabSz="876300">
              <a:spcBef>
                <a:spcPct val="20000"/>
              </a:spcBef>
              <a:buClr>
                <a:srgbClr val="0BD0D9"/>
              </a:buClr>
              <a:buSzPct val="95000"/>
            </a:pPr>
            <a:r>
              <a:rPr lang="uk-UA" sz="1600" b="1">
                <a:solidFill>
                  <a:srgbClr val="FF0000"/>
                </a:solidFill>
                <a:latin typeface="Calibri" pitchFamily="34" charset="0"/>
              </a:rPr>
              <a:t>Всі здорові люди люблять життя. </a:t>
            </a:r>
          </a:p>
          <a:p>
            <a:pPr algn="ctr" defTabSz="876300">
              <a:spcBef>
                <a:spcPct val="20000"/>
              </a:spcBef>
              <a:buClr>
                <a:srgbClr val="0BD0D9"/>
              </a:buClr>
              <a:buSzPct val="95000"/>
            </a:pPr>
            <a:r>
              <a:rPr lang="uk-UA" sz="1600" b="1">
                <a:solidFill>
                  <a:srgbClr val="FF0000"/>
                </a:solidFill>
                <a:latin typeface="Calibri" pitchFamily="34" charset="0"/>
              </a:rPr>
              <a:t>(Генріх Гейне)</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Текст 2"/>
          <p:cNvSpPr txBox="1">
            <a:spLocks/>
          </p:cNvSpPr>
          <p:nvPr/>
        </p:nvSpPr>
        <p:spPr bwMode="auto">
          <a:xfrm>
            <a:off x="712788" y="1714500"/>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1443" name="Текст 2"/>
          <p:cNvSpPr txBox="1">
            <a:spLocks/>
          </p:cNvSpPr>
          <p:nvPr/>
        </p:nvSpPr>
        <p:spPr bwMode="auto">
          <a:xfrm>
            <a:off x="928688" y="1714500"/>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1444" name="Текст 2"/>
          <p:cNvSpPr txBox="1">
            <a:spLocks/>
          </p:cNvSpPr>
          <p:nvPr/>
        </p:nvSpPr>
        <p:spPr bwMode="auto">
          <a:xfrm>
            <a:off x="428625" y="1643063"/>
            <a:ext cx="3386138"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1445" name="Текст 2"/>
          <p:cNvSpPr txBox="1">
            <a:spLocks/>
          </p:cNvSpPr>
          <p:nvPr/>
        </p:nvSpPr>
        <p:spPr bwMode="auto">
          <a:xfrm>
            <a:off x="2357438" y="3071813"/>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1446" name="Текст 2"/>
          <p:cNvSpPr txBox="1">
            <a:spLocks/>
          </p:cNvSpPr>
          <p:nvPr/>
        </p:nvSpPr>
        <p:spPr bwMode="auto">
          <a:xfrm>
            <a:off x="2509838" y="3224213"/>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1447" name="Текст 2"/>
          <p:cNvSpPr txBox="1">
            <a:spLocks/>
          </p:cNvSpPr>
          <p:nvPr/>
        </p:nvSpPr>
        <p:spPr bwMode="auto">
          <a:xfrm>
            <a:off x="2238375" y="0"/>
            <a:ext cx="4603750" cy="5126038"/>
          </a:xfrm>
          <a:prstGeom prst="rect">
            <a:avLst/>
          </a:prstGeom>
          <a:noFill/>
          <a:ln w="9525">
            <a:noFill/>
            <a:miter lim="800000"/>
            <a:headEnd/>
            <a:tailEnd/>
          </a:ln>
        </p:spPr>
        <p:txBody>
          <a:bodyPr lIns="17552" tIns="43881" rIns="17552" bIns="43881"/>
          <a:lstStyle/>
          <a:p>
            <a:pPr indent="242888" algn="just" defTabSz="876300">
              <a:lnSpc>
                <a:spcPct val="120000"/>
              </a:lnSpc>
            </a:pPr>
            <a:r>
              <a:rPr lang="uk-UA" sz="2400" b="1">
                <a:latin typeface="Calibri" pitchFamily="34" charset="0"/>
              </a:rPr>
              <a:t>Загартовування</a:t>
            </a:r>
            <a:r>
              <a:rPr lang="uk-UA" sz="1400">
                <a:latin typeface="Calibri" pitchFamily="34" charset="0"/>
              </a:rPr>
              <a:t> - це система тренування, спрямована на пристосування організму до добових, сезонних, періодичних або раптових змін температури. Заняття фізичними вправами, як правило, супроводжуються супутніми діями природних факторів - повітря, води і сонця, які є головними засобами загартовування організму. Однак це не єдиний механізм підвищення стійкості організму до перепадів температури. </a:t>
            </a:r>
          </a:p>
          <a:p>
            <a:pPr indent="242888" algn="just" defTabSz="876300">
              <a:lnSpc>
                <a:spcPct val="120000"/>
              </a:lnSpc>
            </a:pPr>
            <a:r>
              <a:rPr lang="uk-UA" sz="1400">
                <a:latin typeface="Calibri" pitchFamily="34" charset="0"/>
              </a:rPr>
              <a:t>З поняттям загартовування більшість людей пов'язує прийняття крижаного душу і купання в ополонці. Проте, це ті етапи загартовування організму, які досягаються лише при тривалих тренуваннях і великому стажі загартовування. А на початкових етапах достатньо привчити себе до ходіння босоніж по землі, обливанню ніг прохолодною або холодною водою і контрастного душу.</a:t>
            </a:r>
          </a:p>
          <a:p>
            <a:pPr indent="242888" algn="just" defTabSz="876300">
              <a:lnSpc>
                <a:spcPct val="120000"/>
              </a:lnSpc>
            </a:pPr>
            <a:endParaRPr lang="ru-RU" sz="1200">
              <a:latin typeface="Calibri" pitchFamily="34" charset="0"/>
            </a:endParaRPr>
          </a:p>
        </p:txBody>
      </p:sp>
      <p:pic>
        <p:nvPicPr>
          <p:cNvPr id="61448" name="Picture 2" descr="F:\ПРЕЗЕНТАЦІЯ\s320x240-9m0w7.jpg"/>
          <p:cNvPicPr>
            <a:picLocks noChangeAspect="1" noChangeArrowheads="1"/>
          </p:cNvPicPr>
          <p:nvPr/>
        </p:nvPicPr>
        <p:blipFill>
          <a:blip r:embed="rId2"/>
          <a:srcRect/>
          <a:stretch>
            <a:fillRect/>
          </a:stretch>
        </p:blipFill>
        <p:spPr bwMode="auto">
          <a:xfrm>
            <a:off x="157163" y="1535113"/>
            <a:ext cx="2019300" cy="1643062"/>
          </a:xfrm>
          <a:prstGeom prst="rect">
            <a:avLst/>
          </a:prstGeom>
          <a:noFill/>
          <a:ln w="9525">
            <a:noFill/>
            <a:miter lim="800000"/>
            <a:headEnd/>
            <a:tailEnd/>
          </a:ln>
        </p:spPr>
      </p:pic>
      <p:pic>
        <p:nvPicPr>
          <p:cNvPr id="61449" name="Содержимое 18" descr="1226307294_2.jpg"/>
          <p:cNvPicPr>
            <a:picLocks noChangeAspect="1"/>
          </p:cNvPicPr>
          <p:nvPr/>
        </p:nvPicPr>
        <p:blipFill>
          <a:blip r:embed="rId3"/>
          <a:srcRect/>
          <a:stretch>
            <a:fillRect/>
          </a:stretch>
        </p:blipFill>
        <p:spPr bwMode="auto">
          <a:xfrm>
            <a:off x="4500563" y="4365625"/>
            <a:ext cx="3984625" cy="2209800"/>
          </a:xfrm>
          <a:prstGeom prst="rect">
            <a:avLst/>
          </a:prstGeom>
          <a:noFill/>
          <a:ln w="9525">
            <a:noFill/>
            <a:miter lim="800000"/>
            <a:headEnd/>
            <a:tailEnd/>
          </a:ln>
        </p:spPr>
      </p:pic>
      <p:pic>
        <p:nvPicPr>
          <p:cNvPr id="61450" name="Содержимое 19" descr="121big-e1285659736553.jpg"/>
          <p:cNvPicPr>
            <a:picLocks noChangeAspect="1"/>
          </p:cNvPicPr>
          <p:nvPr/>
        </p:nvPicPr>
        <p:blipFill>
          <a:blip r:embed="rId4"/>
          <a:srcRect/>
          <a:stretch>
            <a:fillRect/>
          </a:stretch>
        </p:blipFill>
        <p:spPr bwMode="auto">
          <a:xfrm>
            <a:off x="6967538" y="1470025"/>
            <a:ext cx="1905000" cy="2801938"/>
          </a:xfrm>
          <a:prstGeom prst="rect">
            <a:avLst/>
          </a:prstGeom>
          <a:noFill/>
          <a:ln w="9525">
            <a:noFill/>
            <a:miter lim="800000"/>
            <a:headEnd/>
            <a:tailEnd/>
          </a:ln>
        </p:spPr>
      </p:pic>
      <p:pic>
        <p:nvPicPr>
          <p:cNvPr id="61451" name="Содержимое 22" descr="pravilnoe-zakalivanie-malysha_1.jpg"/>
          <p:cNvPicPr>
            <a:picLocks noChangeAspect="1"/>
          </p:cNvPicPr>
          <p:nvPr/>
        </p:nvPicPr>
        <p:blipFill>
          <a:blip r:embed="rId5"/>
          <a:srcRect/>
          <a:stretch>
            <a:fillRect/>
          </a:stretch>
        </p:blipFill>
        <p:spPr bwMode="auto">
          <a:xfrm>
            <a:off x="971550" y="4652963"/>
            <a:ext cx="2776538" cy="1858962"/>
          </a:xfrm>
          <a:prstGeom prst="rect">
            <a:avLst/>
          </a:prstGeom>
          <a:noFill/>
          <a:ln w="9525">
            <a:noFill/>
            <a:miter lim="800000"/>
            <a:headEnd/>
            <a:tailEnd/>
          </a:ln>
        </p:spPr>
      </p:pic>
      <p:sp>
        <p:nvSpPr>
          <p:cNvPr id="61452" name="Текст 2"/>
          <p:cNvSpPr>
            <a:spLocks/>
          </p:cNvSpPr>
          <p:nvPr/>
        </p:nvSpPr>
        <p:spPr bwMode="auto">
          <a:xfrm>
            <a:off x="195263" y="3625850"/>
            <a:ext cx="2232025" cy="719138"/>
          </a:xfrm>
          <a:prstGeom prst="rect">
            <a:avLst/>
          </a:prstGeom>
          <a:noFill/>
          <a:ln w="9525">
            <a:noFill/>
            <a:miter lim="800000"/>
            <a:headEnd/>
            <a:tailEnd/>
          </a:ln>
        </p:spPr>
        <p:txBody>
          <a:bodyPr lIns="17552" tIns="43881" rIns="17552" bIns="43881"/>
          <a:lstStyle/>
          <a:p>
            <a:pPr algn="ctr" defTabSz="876300">
              <a:spcBef>
                <a:spcPct val="20000"/>
              </a:spcBef>
              <a:buClr>
                <a:srgbClr val="0BD0D9"/>
              </a:buClr>
              <a:buSzPct val="95000"/>
            </a:pPr>
            <a:r>
              <a:rPr lang="uk-UA" b="1">
                <a:solidFill>
                  <a:srgbClr val="FF0000"/>
                </a:solidFill>
                <a:latin typeface="Calibri" pitchFamily="34" charset="0"/>
              </a:rPr>
              <a:t>В здоровому тілі здоровий дух</a:t>
            </a:r>
            <a:endParaRPr lang="ru-RU"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82575"/>
            <a:ext cx="8385175" cy="1341438"/>
          </a:xfrm>
        </p:spPr>
        <p:txBody>
          <a:bodyPr/>
          <a:lstStyle/>
          <a:p>
            <a:pPr eaLnBrk="1" hangingPunct="1"/>
            <a:r>
              <a:rPr lang="uk-UA" sz="2000" smtClean="0">
                <a:latin typeface="Bodoni MT Black" pitchFamily="18" charset="0"/>
              </a:rPr>
              <a:t>        </a:t>
            </a:r>
            <a:r>
              <a:rPr lang="uk-UA" sz="2400" b="1" smtClean="0">
                <a:latin typeface="Bodoni MT Black" pitchFamily="18" charset="0"/>
              </a:rPr>
              <a:t>Первинна захворюваність на    </a:t>
            </a:r>
            <a:br>
              <a:rPr lang="uk-UA" sz="2400" b="1" smtClean="0">
                <a:latin typeface="Bodoni MT Black" pitchFamily="18" charset="0"/>
              </a:rPr>
            </a:br>
            <a:r>
              <a:rPr lang="uk-UA" sz="2400" b="1" smtClean="0">
                <a:latin typeface="Bodoni MT Black" pitchFamily="18" charset="0"/>
              </a:rPr>
              <a:t>       </a:t>
            </a:r>
            <a:r>
              <a:rPr lang="uk-UA" sz="2400" b="1" smtClean="0">
                <a:solidFill>
                  <a:srgbClr val="FF0000"/>
                </a:solidFill>
                <a:latin typeface="Bodoni MT Black" pitchFamily="18" charset="0"/>
              </a:rPr>
              <a:t>ішемічну хворобу серця</a:t>
            </a:r>
            <a:r>
              <a:rPr lang="uk-UA" sz="2400" b="1" smtClean="0">
                <a:latin typeface="Bodoni MT Black" pitchFamily="18" charset="0"/>
              </a:rPr>
              <a:t/>
            </a:r>
            <a:br>
              <a:rPr lang="uk-UA" sz="2400" b="1" smtClean="0">
                <a:latin typeface="Bodoni MT Black" pitchFamily="18" charset="0"/>
              </a:rPr>
            </a:br>
            <a:r>
              <a:rPr lang="uk-UA" sz="2400" b="1" smtClean="0">
                <a:latin typeface="Bodoni MT Black" pitchFamily="18" charset="0"/>
              </a:rPr>
              <a:t>       серед дорослого населення м. Рівного </a:t>
            </a:r>
            <a:br>
              <a:rPr lang="uk-UA" sz="2400" b="1" smtClean="0">
                <a:latin typeface="Bodoni MT Black" pitchFamily="18" charset="0"/>
              </a:rPr>
            </a:br>
            <a:r>
              <a:rPr lang="uk-UA" sz="2400" b="1" smtClean="0">
                <a:latin typeface="Bodoni MT Black" pitchFamily="18" charset="0"/>
              </a:rPr>
              <a:t>(на 1 тис.нас) </a:t>
            </a:r>
          </a:p>
        </p:txBody>
      </p:sp>
      <p:graphicFrame>
        <p:nvGraphicFramePr>
          <p:cNvPr id="2050" name="Object 3"/>
          <p:cNvGraphicFramePr>
            <a:graphicFrameLocks noChangeAspect="1"/>
          </p:cNvGraphicFramePr>
          <p:nvPr>
            <p:ph idx="1"/>
          </p:nvPr>
        </p:nvGraphicFramePr>
        <p:xfrm>
          <a:off x="457200" y="1676400"/>
          <a:ext cx="8435975" cy="4559300"/>
        </p:xfrm>
        <a:graphic>
          <a:graphicData uri="http://schemas.openxmlformats.org/presentationml/2006/ole">
            <p:oleObj spid="_x0000_s82946" name="Диаграмма" r:id="rId3" imgW="7772408" imgH="4200436"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661988" y="425450"/>
            <a:ext cx="7253287" cy="530225"/>
          </a:xfrm>
        </p:spPr>
        <p:txBody>
          <a:bodyPr lIns="17552" rIns="17552">
            <a:normAutofit/>
          </a:bodyPr>
          <a:lstStyle/>
          <a:p>
            <a:pPr marL="0" indent="0" algn="ctr" eaLnBrk="1" hangingPunct="1">
              <a:lnSpc>
                <a:spcPct val="80000"/>
              </a:lnSpc>
              <a:buFont typeface="Arial" charset="0"/>
              <a:buNone/>
            </a:pPr>
            <a:r>
              <a:rPr lang="uk-UA" sz="3300" b="1" smtClean="0"/>
              <a:t>Раціональне харчування</a:t>
            </a:r>
            <a:endParaRPr lang="ru-RU" sz="3300" b="1" smtClean="0"/>
          </a:p>
        </p:txBody>
      </p:sp>
      <p:sp>
        <p:nvSpPr>
          <p:cNvPr id="62466" name="Текст 2"/>
          <p:cNvSpPr txBox="1">
            <a:spLocks/>
          </p:cNvSpPr>
          <p:nvPr/>
        </p:nvSpPr>
        <p:spPr bwMode="auto">
          <a:xfrm>
            <a:off x="712788" y="1714500"/>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2467" name="Текст 2"/>
          <p:cNvSpPr txBox="1">
            <a:spLocks/>
          </p:cNvSpPr>
          <p:nvPr/>
        </p:nvSpPr>
        <p:spPr bwMode="auto">
          <a:xfrm>
            <a:off x="928688" y="1714500"/>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2468" name="Текст 2"/>
          <p:cNvSpPr txBox="1">
            <a:spLocks/>
          </p:cNvSpPr>
          <p:nvPr/>
        </p:nvSpPr>
        <p:spPr bwMode="auto">
          <a:xfrm>
            <a:off x="428625" y="1643063"/>
            <a:ext cx="3386138"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2469" name="Текст 2"/>
          <p:cNvSpPr txBox="1">
            <a:spLocks/>
          </p:cNvSpPr>
          <p:nvPr/>
        </p:nvSpPr>
        <p:spPr bwMode="auto">
          <a:xfrm>
            <a:off x="2357438" y="3071813"/>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2470" name="Текст 2"/>
          <p:cNvSpPr txBox="1">
            <a:spLocks/>
          </p:cNvSpPr>
          <p:nvPr/>
        </p:nvSpPr>
        <p:spPr bwMode="auto">
          <a:xfrm>
            <a:off x="2509838" y="3224213"/>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2471" name="Текст 2"/>
          <p:cNvSpPr txBox="1">
            <a:spLocks/>
          </p:cNvSpPr>
          <p:nvPr/>
        </p:nvSpPr>
        <p:spPr bwMode="auto">
          <a:xfrm>
            <a:off x="3309938" y="908050"/>
            <a:ext cx="5299075" cy="3370263"/>
          </a:xfrm>
          <a:prstGeom prst="rect">
            <a:avLst/>
          </a:prstGeom>
          <a:noFill/>
          <a:ln w="9525">
            <a:noFill/>
            <a:miter lim="800000"/>
            <a:headEnd/>
            <a:tailEnd/>
          </a:ln>
        </p:spPr>
        <p:txBody>
          <a:bodyPr lIns="17552" tIns="43881" rIns="17552" bIns="43881"/>
          <a:lstStyle/>
          <a:p>
            <a:pPr indent="242888" algn="just" defTabSz="876300">
              <a:lnSpc>
                <a:spcPct val="120000"/>
              </a:lnSpc>
            </a:pPr>
            <a:r>
              <a:rPr lang="uk-UA">
                <a:latin typeface="Calibri" pitchFamily="34" charset="0"/>
              </a:rPr>
              <a:t>Харчування забезпечує організм енергією, необхідною для процесів життєдіяльності. Відновлення клітин і тканин в організмі відбувається</a:t>
            </a:r>
            <a:r>
              <a:rPr lang="en-US">
                <a:latin typeface="Calibri" pitchFamily="34" charset="0"/>
              </a:rPr>
              <a:t> </a:t>
            </a:r>
            <a:r>
              <a:rPr lang="uk-UA">
                <a:latin typeface="Calibri" pitchFamily="34" charset="0"/>
              </a:rPr>
              <a:t>за рахунок надходження з їжею пластичних речовин - білків, жирів, вуглеводів, вітамінів, мінеральних</a:t>
            </a:r>
            <a:r>
              <a:rPr lang="en-US">
                <a:latin typeface="Calibri" pitchFamily="34" charset="0"/>
              </a:rPr>
              <a:t> </a:t>
            </a:r>
            <a:r>
              <a:rPr lang="uk-UA">
                <a:latin typeface="Calibri" pitchFamily="34" charset="0"/>
              </a:rPr>
              <a:t>речовин. Крім того, їжа джерело утворення ферментів, гормонів та інших регуляторів обміну речовин в організмі.</a:t>
            </a:r>
            <a:r>
              <a:rPr lang="en-US">
                <a:latin typeface="Calibri" pitchFamily="34" charset="0"/>
              </a:rPr>
              <a:t> </a:t>
            </a:r>
          </a:p>
          <a:p>
            <a:pPr indent="242888" algn="just" defTabSz="876300">
              <a:lnSpc>
                <a:spcPct val="120000"/>
              </a:lnSpc>
            </a:pPr>
            <a:r>
              <a:rPr lang="uk-UA">
                <a:latin typeface="Calibri" pitchFamily="34" charset="0"/>
              </a:rPr>
              <a:t>Правильне харчування, з урахуванням умов життя, праці, побуту забезпечує сталість внутрішнього середовища організму людини, діяльність різних органів і систем, гармонійний розвиток, високу працездатність.</a:t>
            </a:r>
            <a:endParaRPr lang="ru-RU">
              <a:latin typeface="Calibri" pitchFamily="34" charset="0"/>
            </a:endParaRPr>
          </a:p>
        </p:txBody>
      </p:sp>
      <p:sp>
        <p:nvSpPr>
          <p:cNvPr id="62472" name="Текст 2"/>
          <p:cNvSpPr txBox="1">
            <a:spLocks/>
          </p:cNvSpPr>
          <p:nvPr/>
        </p:nvSpPr>
        <p:spPr bwMode="auto">
          <a:xfrm>
            <a:off x="661988" y="4443413"/>
            <a:ext cx="2428875" cy="357187"/>
          </a:xfrm>
          <a:prstGeom prst="rect">
            <a:avLst/>
          </a:prstGeom>
          <a:noFill/>
          <a:ln w="9525">
            <a:noFill/>
            <a:miter lim="800000"/>
            <a:headEnd/>
            <a:tailEnd/>
          </a:ln>
        </p:spPr>
        <p:txBody>
          <a:bodyPr lIns="17552" tIns="43881" rIns="17552" bIns="43881"/>
          <a:lstStyle/>
          <a:p>
            <a:pPr algn="ctr" defTabSz="876300">
              <a:spcBef>
                <a:spcPct val="20000"/>
              </a:spcBef>
              <a:buClr>
                <a:srgbClr val="0BD0D9"/>
              </a:buClr>
              <a:buSzPct val="95000"/>
            </a:pPr>
            <a:r>
              <a:rPr lang="uk-UA" sz="1300">
                <a:solidFill>
                  <a:srgbClr val="03495C"/>
                </a:solidFill>
                <a:latin typeface="Arial Black" pitchFamily="34" charset="0"/>
              </a:rPr>
              <a:t>Піраміда харчування</a:t>
            </a:r>
            <a:endParaRPr lang="ru-RU" sz="1300">
              <a:solidFill>
                <a:srgbClr val="03495C"/>
              </a:solidFill>
              <a:latin typeface="Arial Black" pitchFamily="34" charset="0"/>
            </a:endParaRPr>
          </a:p>
        </p:txBody>
      </p:sp>
      <p:pic>
        <p:nvPicPr>
          <p:cNvPr id="62473" name="Picture 2" descr="E:\ПРЕЗЕНТАЦІЯ\Новая папка\shudnuty-73.jpg"/>
          <p:cNvPicPr>
            <a:picLocks noChangeAspect="1" noChangeArrowheads="1"/>
          </p:cNvPicPr>
          <p:nvPr/>
        </p:nvPicPr>
        <p:blipFill>
          <a:blip r:embed="rId2"/>
          <a:srcRect/>
          <a:stretch>
            <a:fillRect/>
          </a:stretch>
        </p:blipFill>
        <p:spPr bwMode="auto">
          <a:xfrm>
            <a:off x="6877050" y="4941888"/>
            <a:ext cx="2027238" cy="1916112"/>
          </a:xfrm>
          <a:prstGeom prst="rect">
            <a:avLst/>
          </a:prstGeom>
          <a:noFill/>
          <a:ln w="9525">
            <a:noFill/>
            <a:miter lim="800000"/>
            <a:headEnd/>
            <a:tailEnd/>
          </a:ln>
        </p:spPr>
      </p:pic>
      <p:pic>
        <p:nvPicPr>
          <p:cNvPr id="62474" name="Содержимое 25" descr="Pyramide232445.jpg"/>
          <p:cNvPicPr>
            <a:picLocks noGrp="1" noChangeAspect="1"/>
          </p:cNvPicPr>
          <p:nvPr>
            <p:ph sz="half" idx="4294967295"/>
          </p:nvPr>
        </p:nvPicPr>
        <p:blipFill>
          <a:blip r:embed="rId3"/>
          <a:srcRect/>
          <a:stretch>
            <a:fillRect/>
          </a:stretch>
        </p:blipFill>
        <p:spPr>
          <a:xfrm>
            <a:off x="473075" y="1468438"/>
            <a:ext cx="2774950" cy="2940050"/>
          </a:xfrm>
        </p:spPr>
      </p:pic>
      <p:sp>
        <p:nvSpPr>
          <p:cNvPr id="62475" name="Текст 2"/>
          <p:cNvSpPr txBox="1">
            <a:spLocks/>
          </p:cNvSpPr>
          <p:nvPr/>
        </p:nvSpPr>
        <p:spPr bwMode="auto">
          <a:xfrm>
            <a:off x="323850" y="5300663"/>
            <a:ext cx="5541963" cy="1146175"/>
          </a:xfrm>
          <a:prstGeom prst="rect">
            <a:avLst/>
          </a:prstGeom>
          <a:noFill/>
          <a:ln w="9525">
            <a:noFill/>
            <a:miter lim="800000"/>
            <a:headEnd/>
            <a:tailEnd/>
          </a:ln>
        </p:spPr>
        <p:txBody>
          <a:bodyPr lIns="17552" tIns="43881" rIns="17552" bIns="43881"/>
          <a:lstStyle/>
          <a:p>
            <a:pPr algn="ctr" defTabSz="876300">
              <a:lnSpc>
                <a:spcPct val="120000"/>
              </a:lnSpc>
            </a:pPr>
            <a:r>
              <a:rPr lang="en-US">
                <a:latin typeface="Arial Black" pitchFamily="34" charset="0"/>
              </a:rPr>
              <a:t>   </a:t>
            </a:r>
            <a:r>
              <a:rPr lang="uk-UA" b="1">
                <a:solidFill>
                  <a:srgbClr val="FF0000"/>
                </a:solidFill>
                <a:latin typeface="Calibri" pitchFamily="34" charset="0"/>
              </a:rPr>
              <a:t>Здоров'я набагато більше залежить від наших звичок і харчування, аніж від лікарського мистецтва. (Джон Леббок)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Текст 2"/>
          <p:cNvSpPr txBox="1">
            <a:spLocks/>
          </p:cNvSpPr>
          <p:nvPr/>
        </p:nvSpPr>
        <p:spPr bwMode="auto">
          <a:xfrm>
            <a:off x="712788" y="1714500"/>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3490" name="Текст 2"/>
          <p:cNvSpPr txBox="1">
            <a:spLocks/>
          </p:cNvSpPr>
          <p:nvPr/>
        </p:nvSpPr>
        <p:spPr bwMode="auto">
          <a:xfrm>
            <a:off x="928688" y="1714500"/>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3491" name="Текст 2"/>
          <p:cNvSpPr txBox="1">
            <a:spLocks/>
          </p:cNvSpPr>
          <p:nvPr/>
        </p:nvSpPr>
        <p:spPr bwMode="auto">
          <a:xfrm>
            <a:off x="428625" y="1643063"/>
            <a:ext cx="3386138"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3492" name="Текст 2"/>
          <p:cNvSpPr txBox="1">
            <a:spLocks/>
          </p:cNvSpPr>
          <p:nvPr/>
        </p:nvSpPr>
        <p:spPr bwMode="auto">
          <a:xfrm>
            <a:off x="2357438" y="3071813"/>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3493" name="Текст 2"/>
          <p:cNvSpPr txBox="1">
            <a:spLocks/>
          </p:cNvSpPr>
          <p:nvPr/>
        </p:nvSpPr>
        <p:spPr bwMode="auto">
          <a:xfrm>
            <a:off x="2509838" y="3224213"/>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3494" name="Текст 2"/>
          <p:cNvSpPr txBox="1">
            <a:spLocks/>
          </p:cNvSpPr>
          <p:nvPr/>
        </p:nvSpPr>
        <p:spPr bwMode="auto">
          <a:xfrm>
            <a:off x="250825" y="1339850"/>
            <a:ext cx="4130675" cy="2479675"/>
          </a:xfrm>
          <a:prstGeom prst="rect">
            <a:avLst/>
          </a:prstGeom>
          <a:noFill/>
          <a:ln w="9525">
            <a:noFill/>
            <a:miter lim="800000"/>
            <a:headEnd/>
            <a:tailEnd/>
          </a:ln>
        </p:spPr>
        <p:txBody>
          <a:bodyPr lIns="17552" tIns="43881" rIns="17552" bIns="43881"/>
          <a:lstStyle/>
          <a:p>
            <a:pPr indent="242888" algn="just" defTabSz="876300">
              <a:lnSpc>
                <a:spcPct val="120000"/>
              </a:lnSpc>
            </a:pPr>
            <a:r>
              <a:rPr lang="uk-UA" sz="1400" b="1">
                <a:latin typeface="Calibri" pitchFamily="34" charset="0"/>
              </a:rPr>
              <a:t>Неправильне харчування призводить до появи багатьох захворювань внаслідок зниження захисних властивостей організму, порушує процеси обміну речовин, веде до передчасного старіння, зниження працездатності, може сприяти появі багатьох захворювань, в тому числі інфекційних, тому що ослаблений організм чутливий до негативних впливів.</a:t>
            </a:r>
          </a:p>
        </p:txBody>
      </p:sp>
      <p:sp>
        <p:nvSpPr>
          <p:cNvPr id="63495" name="Текст 2"/>
          <p:cNvSpPr txBox="1">
            <a:spLocks/>
          </p:cNvSpPr>
          <p:nvPr/>
        </p:nvSpPr>
        <p:spPr bwMode="auto">
          <a:xfrm>
            <a:off x="4257675" y="3363913"/>
            <a:ext cx="4314825" cy="2808287"/>
          </a:xfrm>
          <a:prstGeom prst="rect">
            <a:avLst/>
          </a:prstGeom>
          <a:noFill/>
          <a:ln w="9525">
            <a:noFill/>
            <a:miter lim="800000"/>
            <a:headEnd/>
            <a:tailEnd/>
          </a:ln>
        </p:spPr>
        <p:txBody>
          <a:bodyPr lIns="17552" tIns="43881" rIns="17552" bIns="43881"/>
          <a:lstStyle/>
          <a:p>
            <a:pPr indent="242888" algn="just" defTabSz="876300">
              <a:lnSpc>
                <a:spcPct val="120000"/>
              </a:lnSpc>
            </a:pPr>
            <a:r>
              <a:rPr lang="uk-UA" sz="1400" b="1">
                <a:latin typeface="Calibri" pitchFamily="34" charset="0"/>
              </a:rPr>
              <a:t>Раціональне харчування - це правильно організоване і своєчасне забезпечення організму смачно приготовленою і безпечною їжею, вміст в раціоні оптимальної кількості харчових речовин, необхідних для розвитку і життєдіяльності організму. Раціональне харчування забезпечує нормальну життєдіяльність організму, високий рівень працездатності і стійкості до несприятливих факторів навколишнього середовища, максимальну тривалість активного життя.</a:t>
            </a:r>
            <a:endParaRPr lang="ru-RU" sz="1400" b="1">
              <a:latin typeface="Calibri" pitchFamily="34" charset="0"/>
            </a:endParaRPr>
          </a:p>
        </p:txBody>
      </p:sp>
      <p:sp>
        <p:nvSpPr>
          <p:cNvPr id="63496" name="Содержимое 18"/>
          <p:cNvSpPr txBox="1">
            <a:spLocks/>
          </p:cNvSpPr>
          <p:nvPr/>
        </p:nvSpPr>
        <p:spPr bwMode="auto">
          <a:xfrm>
            <a:off x="5500688" y="1714500"/>
            <a:ext cx="2830512" cy="1533525"/>
          </a:xfrm>
          <a:prstGeom prst="rect">
            <a:avLst/>
          </a:prstGeom>
          <a:noFill/>
          <a:ln w="9525">
            <a:noFill/>
            <a:miter lim="800000"/>
            <a:headEnd/>
            <a:tailEnd/>
          </a:ln>
        </p:spPr>
        <p:txBody>
          <a:bodyPr lIns="87761" tIns="0" rIns="87761" bIns="43881"/>
          <a:lstStyle/>
          <a:p>
            <a:pPr marL="261938" indent="-261938" defTabSz="876300">
              <a:spcBef>
                <a:spcPct val="20000"/>
              </a:spcBef>
              <a:buClr>
                <a:srgbClr val="0BD0D9"/>
              </a:buClr>
              <a:buSzPct val="95000"/>
              <a:buFont typeface="Wingdings 2" pitchFamily="18" charset="2"/>
              <a:buChar char=""/>
            </a:pPr>
            <a:endParaRPr lang="ru-RU" sz="2700">
              <a:latin typeface="Constantia" pitchFamily="18" charset="0"/>
            </a:endParaRPr>
          </a:p>
        </p:txBody>
      </p:sp>
      <p:pic>
        <p:nvPicPr>
          <p:cNvPr id="63497" name="Содержимое 22" descr="n3.jpg"/>
          <p:cNvPicPr>
            <a:picLocks noChangeAspect="1"/>
          </p:cNvPicPr>
          <p:nvPr/>
        </p:nvPicPr>
        <p:blipFill>
          <a:blip r:embed="rId2">
            <a:clrChange>
              <a:clrFrom>
                <a:srgbClr val="F4F4F4"/>
              </a:clrFrom>
              <a:clrTo>
                <a:srgbClr val="F4F4F4">
                  <a:alpha val="0"/>
                </a:srgbClr>
              </a:clrTo>
            </a:clrChange>
          </a:blip>
          <a:srcRect/>
          <a:stretch>
            <a:fillRect/>
          </a:stretch>
        </p:blipFill>
        <p:spPr bwMode="auto">
          <a:xfrm>
            <a:off x="1058863" y="3363913"/>
            <a:ext cx="2551112" cy="2898775"/>
          </a:xfrm>
          <a:prstGeom prst="rect">
            <a:avLst/>
          </a:prstGeom>
          <a:noFill/>
          <a:ln w="9525">
            <a:noFill/>
            <a:miter lim="800000"/>
            <a:headEnd/>
            <a:tailEnd/>
          </a:ln>
        </p:spPr>
      </p:pic>
      <p:pic>
        <p:nvPicPr>
          <p:cNvPr id="63498" name="Содержимое 27" descr="Produkti_pitaniya_201.jpg"/>
          <p:cNvPicPr>
            <a:picLocks noGrp="1" noChangeAspect="1"/>
          </p:cNvPicPr>
          <p:nvPr>
            <p:ph sz="half" idx="4294967295"/>
          </p:nvPr>
        </p:nvPicPr>
        <p:blipFill>
          <a:blip r:embed="rId3"/>
          <a:srcRect/>
          <a:stretch>
            <a:fillRect/>
          </a:stretch>
        </p:blipFill>
        <p:spPr>
          <a:xfrm>
            <a:off x="4932363" y="1268413"/>
            <a:ext cx="3089275" cy="1984375"/>
          </a:xfrm>
        </p:spPr>
      </p:pic>
      <p:sp>
        <p:nvSpPr>
          <p:cNvPr id="63499" name="Текст 2"/>
          <p:cNvSpPr txBox="1">
            <a:spLocks/>
          </p:cNvSpPr>
          <p:nvPr/>
        </p:nvSpPr>
        <p:spPr bwMode="auto">
          <a:xfrm>
            <a:off x="0" y="260350"/>
            <a:ext cx="8675688" cy="914400"/>
          </a:xfrm>
          <a:prstGeom prst="rect">
            <a:avLst/>
          </a:prstGeom>
          <a:noFill/>
          <a:ln w="9525">
            <a:noFill/>
            <a:miter lim="800000"/>
            <a:headEnd/>
            <a:tailEnd/>
          </a:ln>
        </p:spPr>
        <p:txBody>
          <a:bodyPr lIns="17552" tIns="43881" rIns="17552" bIns="43881"/>
          <a:lstStyle/>
          <a:p>
            <a:pPr algn="ctr" defTabSz="876300">
              <a:lnSpc>
                <a:spcPct val="120000"/>
              </a:lnSpc>
            </a:pPr>
            <a:r>
              <a:rPr lang="uk-UA" sz="2500" b="1">
                <a:solidFill>
                  <a:srgbClr val="FB4311"/>
                </a:solidFill>
                <a:latin typeface="Calibri" pitchFamily="34" charset="0"/>
              </a:rPr>
              <a:t>Людина народжується здоровою, всі хвороби приходять з їжею. (Гіппократ)</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Текст 2"/>
          <p:cNvSpPr txBox="1">
            <a:spLocks/>
          </p:cNvSpPr>
          <p:nvPr/>
        </p:nvSpPr>
        <p:spPr bwMode="auto">
          <a:xfrm>
            <a:off x="712788" y="1714500"/>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4514" name="Текст 2"/>
          <p:cNvSpPr txBox="1">
            <a:spLocks/>
          </p:cNvSpPr>
          <p:nvPr/>
        </p:nvSpPr>
        <p:spPr bwMode="auto">
          <a:xfrm>
            <a:off x="928688" y="1714500"/>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4515" name="Текст 2"/>
          <p:cNvSpPr txBox="1">
            <a:spLocks/>
          </p:cNvSpPr>
          <p:nvPr/>
        </p:nvSpPr>
        <p:spPr bwMode="auto">
          <a:xfrm>
            <a:off x="428625" y="1643063"/>
            <a:ext cx="3386138"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4516" name="Текст 2"/>
          <p:cNvSpPr txBox="1">
            <a:spLocks/>
          </p:cNvSpPr>
          <p:nvPr/>
        </p:nvSpPr>
        <p:spPr bwMode="auto">
          <a:xfrm>
            <a:off x="2357438" y="3071813"/>
            <a:ext cx="3387725"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4517" name="Текст 2"/>
          <p:cNvSpPr txBox="1">
            <a:spLocks/>
          </p:cNvSpPr>
          <p:nvPr/>
        </p:nvSpPr>
        <p:spPr bwMode="auto">
          <a:xfrm>
            <a:off x="2509838" y="3224213"/>
            <a:ext cx="3386137" cy="714375"/>
          </a:xfrm>
          <a:prstGeom prst="rect">
            <a:avLst/>
          </a:prstGeom>
          <a:noFill/>
          <a:ln w="9525">
            <a:noFill/>
            <a:miter lim="800000"/>
            <a:headEnd/>
            <a:tailEnd/>
          </a:ln>
        </p:spPr>
        <p:txBody>
          <a:bodyPr lIns="17552" tIns="43881" rIns="17552" bIns="43881"/>
          <a:lstStyle/>
          <a:p>
            <a:pPr defTabSz="876300">
              <a:spcBef>
                <a:spcPct val="20000"/>
              </a:spcBef>
              <a:buClr>
                <a:srgbClr val="0BD0D9"/>
              </a:buClr>
              <a:buSzPct val="95000"/>
            </a:pPr>
            <a:endParaRPr lang="ru-RU" sz="1300">
              <a:latin typeface="Constantia" pitchFamily="18" charset="0"/>
            </a:endParaRPr>
          </a:p>
        </p:txBody>
      </p:sp>
      <p:sp>
        <p:nvSpPr>
          <p:cNvPr id="64518" name="Текст 2"/>
          <p:cNvSpPr txBox="1">
            <a:spLocks/>
          </p:cNvSpPr>
          <p:nvPr/>
        </p:nvSpPr>
        <p:spPr bwMode="auto">
          <a:xfrm>
            <a:off x="179388" y="1414463"/>
            <a:ext cx="5832475" cy="1654175"/>
          </a:xfrm>
          <a:prstGeom prst="rect">
            <a:avLst/>
          </a:prstGeom>
          <a:noFill/>
          <a:ln w="9525">
            <a:noFill/>
            <a:miter lim="800000"/>
            <a:headEnd/>
            <a:tailEnd/>
          </a:ln>
        </p:spPr>
        <p:txBody>
          <a:bodyPr lIns="17552" tIns="43881" rIns="17552" bIns="43881"/>
          <a:lstStyle/>
          <a:p>
            <a:pPr indent="242888" algn="just" defTabSz="876300">
              <a:lnSpc>
                <a:spcPct val="120000"/>
              </a:lnSpc>
            </a:pPr>
            <a:r>
              <a:rPr lang="uk-UA" sz="1600" dirty="0">
                <a:latin typeface="Calibri" pitchFamily="34" charset="0"/>
              </a:rPr>
              <a:t>Ви – молоді, завзяті і кмітливі, сповнені сил та енергії. У вас багато мрій, бажань, планів на майбутнє. Щодня ви пізнаєте життя, відкриваєте для себе світ. Ви прагнете все спробувати, все зрозуміти і бути зрозумілими. Ви рухаєтеся уперед, наближаючи своє майбутнє. Ви мрієте про успіх, кохання і щастя, бо ви – молоді!</a:t>
            </a:r>
          </a:p>
        </p:txBody>
      </p:sp>
      <p:sp>
        <p:nvSpPr>
          <p:cNvPr id="64519" name="Текст 2"/>
          <p:cNvSpPr txBox="1">
            <a:spLocks/>
          </p:cNvSpPr>
          <p:nvPr/>
        </p:nvSpPr>
        <p:spPr bwMode="auto">
          <a:xfrm>
            <a:off x="95250" y="163513"/>
            <a:ext cx="8797925" cy="981075"/>
          </a:xfrm>
          <a:prstGeom prst="rect">
            <a:avLst/>
          </a:prstGeom>
          <a:noFill/>
          <a:ln w="9525">
            <a:solidFill>
              <a:schemeClr val="tx1"/>
            </a:solidFill>
            <a:miter lim="800000"/>
            <a:headEnd/>
            <a:tailEnd/>
          </a:ln>
        </p:spPr>
        <p:txBody>
          <a:bodyPr lIns="17552" tIns="43881" rIns="17552" bIns="43881"/>
          <a:lstStyle/>
          <a:p>
            <a:pPr algn="ctr" defTabSz="876300">
              <a:lnSpc>
                <a:spcPct val="120000"/>
              </a:lnSpc>
            </a:pPr>
            <a:r>
              <a:rPr lang="uk-UA" sz="2500" b="1">
                <a:latin typeface="Calibri" pitchFamily="34" charset="0"/>
              </a:rPr>
              <a:t>Той, хто хоче бути здоровим, частково вже видужує! (Джованні Боккаччо)</a:t>
            </a:r>
          </a:p>
        </p:txBody>
      </p:sp>
      <p:sp>
        <p:nvSpPr>
          <p:cNvPr id="64520" name="Текст 2"/>
          <p:cNvSpPr txBox="1">
            <a:spLocks/>
          </p:cNvSpPr>
          <p:nvPr/>
        </p:nvSpPr>
        <p:spPr bwMode="auto">
          <a:xfrm>
            <a:off x="1403350" y="3213100"/>
            <a:ext cx="4351338" cy="1225550"/>
          </a:xfrm>
          <a:prstGeom prst="rect">
            <a:avLst/>
          </a:prstGeom>
          <a:noFill/>
          <a:ln w="9525">
            <a:noFill/>
            <a:miter lim="800000"/>
            <a:headEnd/>
            <a:tailEnd/>
          </a:ln>
        </p:spPr>
        <p:txBody>
          <a:bodyPr lIns="17552" tIns="43881" rIns="17552" bIns="43881"/>
          <a:lstStyle/>
          <a:p>
            <a:pPr indent="242888" algn="just" defTabSz="876300">
              <a:lnSpc>
                <a:spcPct val="120000"/>
              </a:lnSpc>
            </a:pPr>
            <a:r>
              <a:rPr lang="uk-UA" sz="1400" b="1">
                <a:latin typeface="Calibri" pitchFamily="34" charset="0"/>
              </a:rPr>
              <a:t>Уже сьогодні ви тримаєте у власних руках своє майбутнє. І лише ви самі відповідальні за нього. Уже від вас і від ваших сьогоднішніх рішень залежить, якими ви будете.</a:t>
            </a:r>
          </a:p>
        </p:txBody>
      </p:sp>
      <p:sp>
        <p:nvSpPr>
          <p:cNvPr id="64521" name="Текст 2"/>
          <p:cNvSpPr txBox="1">
            <a:spLocks/>
          </p:cNvSpPr>
          <p:nvPr/>
        </p:nvSpPr>
        <p:spPr bwMode="auto">
          <a:xfrm>
            <a:off x="4427538" y="5445125"/>
            <a:ext cx="4048125" cy="863600"/>
          </a:xfrm>
          <a:prstGeom prst="rect">
            <a:avLst/>
          </a:prstGeom>
          <a:noFill/>
          <a:ln w="9525">
            <a:noFill/>
            <a:miter lim="800000"/>
            <a:headEnd/>
            <a:tailEnd/>
          </a:ln>
        </p:spPr>
        <p:txBody>
          <a:bodyPr lIns="17552" tIns="43881" rIns="17552" bIns="43881"/>
          <a:lstStyle/>
          <a:p>
            <a:pPr algn="ctr" defTabSz="876300">
              <a:lnSpc>
                <a:spcPct val="120000"/>
              </a:lnSpc>
            </a:pPr>
            <a:r>
              <a:rPr lang="uk-UA" b="1">
                <a:solidFill>
                  <a:srgbClr val="FF0000"/>
                </a:solidFill>
                <a:latin typeface="Calibri" pitchFamily="34" charset="0"/>
              </a:rPr>
              <a:t>Здоров</a:t>
            </a:r>
            <a:r>
              <a:rPr lang="en-US" b="1">
                <a:solidFill>
                  <a:srgbClr val="FF0000"/>
                </a:solidFill>
                <a:latin typeface="Calibri" pitchFamily="34" charset="0"/>
              </a:rPr>
              <a:t>’</a:t>
            </a:r>
            <a:r>
              <a:rPr lang="uk-UA" b="1">
                <a:solidFill>
                  <a:srgbClr val="FF0000"/>
                </a:solidFill>
                <a:latin typeface="Calibri" pitchFamily="34" charset="0"/>
              </a:rPr>
              <a:t>я – головна людська цінність!</a:t>
            </a:r>
          </a:p>
        </p:txBody>
      </p:sp>
      <p:sp>
        <p:nvSpPr>
          <p:cNvPr id="64522" name="Текст 2"/>
          <p:cNvSpPr txBox="1">
            <a:spLocks/>
          </p:cNvSpPr>
          <p:nvPr/>
        </p:nvSpPr>
        <p:spPr bwMode="auto">
          <a:xfrm>
            <a:off x="3687763" y="4292600"/>
            <a:ext cx="5276850" cy="792163"/>
          </a:xfrm>
          <a:prstGeom prst="rect">
            <a:avLst/>
          </a:prstGeom>
          <a:noFill/>
          <a:ln w="9525">
            <a:noFill/>
            <a:miter lim="800000"/>
            <a:headEnd/>
            <a:tailEnd/>
          </a:ln>
        </p:spPr>
        <p:txBody>
          <a:bodyPr lIns="17552" tIns="43881" rIns="17552" bIns="43881"/>
          <a:lstStyle/>
          <a:p>
            <a:pPr indent="242888" algn="just" defTabSz="876300">
              <a:lnSpc>
                <a:spcPct val="120000"/>
              </a:lnSpc>
            </a:pPr>
            <a:r>
              <a:rPr lang="uk-UA" sz="1600">
                <a:latin typeface="Calibri" pitchFamily="34" charset="0"/>
              </a:rPr>
              <a:t>Здоров'я ніколи не може втратити своєї ціни в очах людини, тому що і в достатку, і в розкоші погано жити без здоров'я. </a:t>
            </a:r>
          </a:p>
        </p:txBody>
      </p:sp>
      <p:pic>
        <p:nvPicPr>
          <p:cNvPr id="64523" name="Picture 18" descr="1240562436_20196487_sex_love"/>
          <p:cNvPicPr>
            <a:picLocks noChangeAspect="1" noChangeArrowheads="1"/>
          </p:cNvPicPr>
          <p:nvPr/>
        </p:nvPicPr>
        <p:blipFill>
          <a:blip r:embed="rId2"/>
          <a:srcRect/>
          <a:stretch>
            <a:fillRect/>
          </a:stretch>
        </p:blipFill>
        <p:spPr bwMode="auto">
          <a:xfrm>
            <a:off x="323850" y="4508500"/>
            <a:ext cx="3282950" cy="2222500"/>
          </a:xfrm>
          <a:prstGeom prst="rect">
            <a:avLst/>
          </a:prstGeom>
          <a:noFill/>
          <a:ln w="9525">
            <a:noFill/>
            <a:miter lim="800000"/>
            <a:headEnd/>
            <a:tailEnd/>
          </a:ln>
        </p:spPr>
      </p:pic>
      <p:sp>
        <p:nvSpPr>
          <p:cNvPr id="64524" name="Текст 2"/>
          <p:cNvSpPr txBox="1">
            <a:spLocks/>
          </p:cNvSpPr>
          <p:nvPr/>
        </p:nvSpPr>
        <p:spPr bwMode="auto">
          <a:xfrm>
            <a:off x="3635375" y="5589588"/>
            <a:ext cx="4846638" cy="573087"/>
          </a:xfrm>
          <a:prstGeom prst="rect">
            <a:avLst/>
          </a:prstGeom>
          <a:noFill/>
          <a:ln w="9525">
            <a:noFill/>
            <a:miter lim="800000"/>
            <a:headEnd/>
            <a:tailEnd/>
          </a:ln>
        </p:spPr>
        <p:txBody>
          <a:bodyPr lIns="17552" tIns="43881" rIns="17552" bIns="43881"/>
          <a:lstStyle/>
          <a:p>
            <a:pPr algn="ctr" defTabSz="876300">
              <a:lnSpc>
                <a:spcPct val="120000"/>
              </a:lnSpc>
            </a:pPr>
            <a:endParaRPr lang="uk-UA" sz="1300" b="1" i="1">
              <a:latin typeface="Calibri" pitchFamily="34" charset="0"/>
            </a:endParaRPr>
          </a:p>
        </p:txBody>
      </p:sp>
      <p:pic>
        <p:nvPicPr>
          <p:cNvPr id="64525" name="Picture 2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300788" y="1412875"/>
            <a:ext cx="2497137" cy="264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143000"/>
            <a:ext cx="7772400" cy="1470025"/>
          </a:xfrm>
        </p:spPr>
        <p:txBody>
          <a:bodyPr/>
          <a:lstStyle/>
          <a:p>
            <a:pPr eaLnBrk="1" hangingPunct="1">
              <a:defRPr/>
            </a:pPr>
            <a:r>
              <a:rPr lang="uk-UA" b="1" smtClean="0">
                <a:effectLst>
                  <a:outerShdw blurRad="38100" dist="38100" dir="2700000" algn="tl">
                    <a:srgbClr val="C0C0C0"/>
                  </a:outerShdw>
                </a:effectLst>
              </a:rPr>
              <a:t>Вплив емоцій і почуттів на здоров</a:t>
            </a:r>
            <a:r>
              <a:rPr lang="en-US" b="1" smtClean="0">
                <a:effectLst>
                  <a:outerShdw blurRad="38100" dist="38100" dir="2700000" algn="tl">
                    <a:srgbClr val="C0C0C0"/>
                  </a:outerShdw>
                </a:effectLst>
              </a:rPr>
              <a:t>’</a:t>
            </a:r>
            <a:r>
              <a:rPr lang="uk-UA" b="1" smtClean="0">
                <a:effectLst>
                  <a:outerShdw blurRad="38100" dist="38100" dir="2700000" algn="tl">
                    <a:srgbClr val="C0C0C0"/>
                  </a:outerShdw>
                </a:effectLst>
              </a:rPr>
              <a:t>я людини</a:t>
            </a:r>
          </a:p>
        </p:txBody>
      </p:sp>
      <p:pic>
        <p:nvPicPr>
          <p:cNvPr id="2051" name="Picture 3"/>
          <p:cNvPicPr>
            <a:picLocks noGrp="1" noChangeAspect="1" noChangeArrowheads="1"/>
          </p:cNvPicPr>
          <p:nvPr>
            <p:ph type="subTitle" idx="1"/>
          </p:nvPr>
        </p:nvPicPr>
        <p:blipFill>
          <a:blip r:embed="rId2"/>
          <a:srcRect/>
          <a:stretch>
            <a:fillRect/>
          </a:stretch>
        </p:blipFill>
        <p:spPr>
          <a:xfrm>
            <a:off x="3124200" y="2667000"/>
            <a:ext cx="2895600" cy="37338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360"/>
                                          </p:val>
                                        </p:tav>
                                        <p:tav tm="100000">
                                          <p:val>
                                            <p:fltVal val="0"/>
                                          </p:val>
                                        </p:tav>
                                      </p:tavLst>
                                    </p:anim>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219200" y="2209800"/>
            <a:ext cx="6400800" cy="1752600"/>
          </a:xfrm>
        </p:spPr>
        <p:txBody>
          <a:bodyPr/>
          <a:lstStyle/>
          <a:p>
            <a:pPr eaLnBrk="1" hangingPunct="1">
              <a:lnSpc>
                <a:spcPct val="90000"/>
              </a:lnSpc>
            </a:pPr>
            <a:r>
              <a:rPr lang="uk-UA" sz="2800" smtClean="0"/>
              <a:t> (від лат. </a:t>
            </a:r>
            <a:r>
              <a:rPr lang="en-US" sz="2800" smtClean="0"/>
              <a:t>Emotion</a:t>
            </a:r>
            <a:r>
              <a:rPr lang="uk-UA" sz="2800" smtClean="0"/>
              <a:t> – хвилювання, збудження) – це процес переживання ситуації, відношення до оточуючих об</a:t>
            </a:r>
            <a:r>
              <a:rPr lang="en-US" sz="2800" smtClean="0"/>
              <a:t>’</a:t>
            </a:r>
            <a:r>
              <a:rPr lang="uk-UA" sz="2800" smtClean="0"/>
              <a:t>єктів.</a:t>
            </a:r>
            <a:r>
              <a:rPr lang="en-US" sz="2800" smtClean="0"/>
              <a:t> </a:t>
            </a:r>
            <a:endParaRPr lang="ru-RU" sz="2800" smtClean="0"/>
          </a:p>
        </p:txBody>
      </p:sp>
      <p:sp>
        <p:nvSpPr>
          <p:cNvPr id="4099" name="Rectangle 10"/>
          <p:cNvSpPr>
            <a:spLocks noChangeArrowheads="1"/>
          </p:cNvSpPr>
          <p:nvPr/>
        </p:nvSpPr>
        <p:spPr bwMode="auto">
          <a:xfrm>
            <a:off x="4725988" y="2125663"/>
            <a:ext cx="4851400" cy="4548187"/>
          </a:xfrm>
          <a:prstGeom prst="rect">
            <a:avLst/>
          </a:prstGeom>
          <a:noFill/>
          <a:ln w="9525">
            <a:noFill/>
            <a:miter lim="800000"/>
            <a:headEnd/>
            <a:tailEnd/>
          </a:ln>
        </p:spPr>
        <p:txBody>
          <a:bodyPr lIns="100794" tIns="50397" rIns="100794" bIns="50397"/>
          <a:lstStyle/>
          <a:p>
            <a:pPr>
              <a:lnSpc>
                <a:spcPct val="80000"/>
              </a:lnSpc>
              <a:spcBef>
                <a:spcPct val="20000"/>
              </a:spcBef>
            </a:pPr>
            <a:r>
              <a:rPr lang="ru-RU" sz="2300">
                <a:latin typeface="Times New Roman" pitchFamily="18" charset="0"/>
              </a:rPr>
              <a:t>	</a:t>
            </a:r>
          </a:p>
        </p:txBody>
      </p:sp>
      <p:sp>
        <p:nvSpPr>
          <p:cNvPr id="4100" name="Rectangle 10"/>
          <p:cNvSpPr>
            <a:spLocks noChangeArrowheads="1"/>
          </p:cNvSpPr>
          <p:nvPr/>
        </p:nvSpPr>
        <p:spPr bwMode="auto">
          <a:xfrm>
            <a:off x="4878388" y="2278063"/>
            <a:ext cx="4851400" cy="4548187"/>
          </a:xfrm>
          <a:prstGeom prst="rect">
            <a:avLst/>
          </a:prstGeom>
          <a:noFill/>
          <a:ln w="9525">
            <a:noFill/>
            <a:miter lim="800000"/>
            <a:headEnd/>
            <a:tailEnd/>
          </a:ln>
        </p:spPr>
        <p:txBody>
          <a:bodyPr lIns="100794" tIns="50397" rIns="100794" bIns="50397"/>
          <a:lstStyle/>
          <a:p>
            <a:pPr>
              <a:lnSpc>
                <a:spcPct val="80000"/>
              </a:lnSpc>
              <a:spcBef>
                <a:spcPct val="20000"/>
              </a:spcBef>
            </a:pPr>
            <a:r>
              <a:rPr lang="ru-RU" sz="2300">
                <a:latin typeface="Times New Roman" pitchFamily="18" charset="0"/>
              </a:rPr>
              <a:t>	</a:t>
            </a:r>
          </a:p>
        </p:txBody>
      </p:sp>
      <p:sp>
        <p:nvSpPr>
          <p:cNvPr id="5127" name="Rectangle 7"/>
          <p:cNvSpPr>
            <a:spLocks noChangeArrowheads="1"/>
          </p:cNvSpPr>
          <p:nvPr/>
        </p:nvSpPr>
        <p:spPr bwMode="auto">
          <a:xfrm>
            <a:off x="4191000" y="381000"/>
            <a:ext cx="3200400" cy="914400"/>
          </a:xfrm>
          <a:prstGeom prst="rect">
            <a:avLst/>
          </a:prstGeom>
          <a:noFill/>
          <a:ln w="9525">
            <a:noFill/>
            <a:miter lim="800000"/>
            <a:headEnd/>
            <a:tailEnd/>
          </a:ln>
          <a:effectLst/>
        </p:spPr>
        <p:txBody>
          <a:bodyPr>
            <a:spAutoFit/>
          </a:bodyPr>
          <a:lstStyle/>
          <a:p>
            <a:pPr>
              <a:defRPr/>
            </a:pPr>
            <a:r>
              <a:rPr lang="uk-UA" sz="5400">
                <a:effectLst>
                  <a:outerShdw blurRad="38100" dist="38100" dir="2700000" algn="tl">
                    <a:srgbClr val="C0C0C0"/>
                  </a:outerShdw>
                </a:effectLst>
              </a:rPr>
              <a:t>Емоції</a:t>
            </a:r>
          </a:p>
        </p:txBody>
      </p:sp>
      <p:pic>
        <p:nvPicPr>
          <p:cNvPr id="5128" name="Picture 10" descr="j0424456"/>
          <p:cNvPicPr>
            <a:picLocks noChangeAspect="1" noChangeArrowheads="1"/>
          </p:cNvPicPr>
          <p:nvPr/>
        </p:nvPicPr>
        <p:blipFill>
          <a:blip r:embed="rId2"/>
          <a:srcRect/>
          <a:stretch>
            <a:fillRect/>
          </a:stretch>
        </p:blipFill>
        <p:spPr bwMode="auto">
          <a:xfrm>
            <a:off x="914400" y="0"/>
            <a:ext cx="1822450" cy="1876425"/>
          </a:xfrm>
          <a:prstGeom prst="rect">
            <a:avLst/>
          </a:prstGeom>
          <a:noFill/>
          <a:ln w="9525">
            <a:noFill/>
            <a:miter lim="800000"/>
            <a:headEnd/>
            <a:tailEnd/>
          </a:ln>
        </p:spPr>
      </p:pic>
      <p:pic>
        <p:nvPicPr>
          <p:cNvPr id="5129" name="Picture 11" descr="j0423842"/>
          <p:cNvPicPr>
            <a:picLocks noChangeAspect="1" noChangeArrowheads="1"/>
          </p:cNvPicPr>
          <p:nvPr/>
        </p:nvPicPr>
        <p:blipFill>
          <a:blip r:embed="rId3"/>
          <a:srcRect/>
          <a:stretch>
            <a:fillRect/>
          </a:stretch>
        </p:blipFill>
        <p:spPr bwMode="auto">
          <a:xfrm>
            <a:off x="7010400" y="4343400"/>
            <a:ext cx="1803400" cy="1949450"/>
          </a:xfrm>
          <a:prstGeom prst="rect">
            <a:avLst/>
          </a:prstGeom>
          <a:noFill/>
          <a:ln w="9525">
            <a:noFill/>
            <a:miter lim="800000"/>
            <a:headEnd/>
            <a:tailEnd/>
          </a:ln>
        </p:spPr>
      </p:pic>
      <p:pic>
        <p:nvPicPr>
          <p:cNvPr id="5130" name="Picture 7" descr="j0428085"/>
          <p:cNvPicPr>
            <a:picLocks noChangeAspect="1" noChangeArrowheads="1"/>
          </p:cNvPicPr>
          <p:nvPr/>
        </p:nvPicPr>
        <p:blipFill>
          <a:blip r:embed="rId4"/>
          <a:srcRect/>
          <a:stretch>
            <a:fillRect/>
          </a:stretch>
        </p:blipFill>
        <p:spPr bwMode="auto">
          <a:xfrm>
            <a:off x="1143000" y="4191000"/>
            <a:ext cx="2057400" cy="2052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500" fill="hold"/>
                                        <p:tgtEl>
                                          <p:spTgt spid="5127"/>
                                        </p:tgtEl>
                                        <p:attrNameLst>
                                          <p:attrName>ppt_w</p:attrName>
                                        </p:attrNameLst>
                                      </p:cBhvr>
                                      <p:tavLst>
                                        <p:tav tm="0">
                                          <p:val>
                                            <p:fltVal val="0"/>
                                          </p:val>
                                        </p:tav>
                                        <p:tav tm="100000">
                                          <p:val>
                                            <p:strVal val="#ppt_w"/>
                                          </p:val>
                                        </p:tav>
                                      </p:tavLst>
                                    </p:anim>
                                    <p:anim calcmode="lin" valueType="num">
                                      <p:cBhvr>
                                        <p:cTn id="8" dur="500" fill="hold"/>
                                        <p:tgtEl>
                                          <p:spTgt spid="5127"/>
                                        </p:tgtEl>
                                        <p:attrNameLst>
                                          <p:attrName>ppt_h</p:attrName>
                                        </p:attrNameLst>
                                      </p:cBhvr>
                                      <p:tavLst>
                                        <p:tav tm="0">
                                          <p:val>
                                            <p:fltVal val="0"/>
                                          </p:val>
                                        </p:tav>
                                        <p:tav tm="100000">
                                          <p:val>
                                            <p:strVal val="#ppt_h"/>
                                          </p:val>
                                        </p:tav>
                                      </p:tavLst>
                                    </p:anim>
                                    <p:anim calcmode="lin" valueType="num">
                                      <p:cBhvr>
                                        <p:cTn id="9" dur="500" fill="hold"/>
                                        <p:tgtEl>
                                          <p:spTgt spid="5127"/>
                                        </p:tgtEl>
                                        <p:attrNameLst>
                                          <p:attrName>style.rotation</p:attrName>
                                        </p:attrNameLst>
                                      </p:cBhvr>
                                      <p:tavLst>
                                        <p:tav tm="0">
                                          <p:val>
                                            <p:fltVal val="360"/>
                                          </p:val>
                                        </p:tav>
                                        <p:tav tm="100000">
                                          <p:val>
                                            <p:fltVal val="0"/>
                                          </p:val>
                                        </p:tav>
                                      </p:tavLst>
                                    </p:anim>
                                    <p:animEffect transition="in" filter="fade">
                                      <p:cBhvr>
                                        <p:cTn id="10" dur="500"/>
                                        <p:tgtEl>
                                          <p:spTgt spid="512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5123">
                                            <p:txEl>
                                              <p:pRg st="0" end="0"/>
                                            </p:txEl>
                                          </p:spTgt>
                                        </p:tgtEl>
                                        <p:attrNameLst>
                                          <p:attrName>style.visibility</p:attrName>
                                        </p:attrNameLst>
                                      </p:cBhvr>
                                      <p:to>
                                        <p:strVal val="visible"/>
                                      </p:to>
                                    </p:set>
                                    <p:anim calcmode="lin" valueType="num">
                                      <p:cBhvr>
                                        <p:cTn id="13" dur="5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12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5123">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5123">
                                            <p:txEl>
                                              <p:pRg st="0" end="0"/>
                                            </p:txEl>
                                          </p:spTgt>
                                        </p:tgtEl>
                                      </p:cBhvr>
                                    </p:animEffect>
                                  </p:childTnLst>
                                </p:cTn>
                              </p:par>
                            </p:childTnLst>
                          </p:cTn>
                        </p:par>
                        <p:par>
                          <p:cTn id="17" fill="hold">
                            <p:stCondLst>
                              <p:cond delay="500"/>
                            </p:stCondLst>
                            <p:childTnLst>
                              <p:par>
                                <p:cTn id="18" presetID="15" presetClass="entr" presetSubtype="0" fill="hold" nodeType="afterEffect">
                                  <p:stCondLst>
                                    <p:cond delay="0"/>
                                  </p:stCondLst>
                                  <p:childTnLst>
                                    <p:set>
                                      <p:cBhvr>
                                        <p:cTn id="19" dur="1" fill="hold">
                                          <p:stCondLst>
                                            <p:cond delay="0"/>
                                          </p:stCondLst>
                                        </p:cTn>
                                        <p:tgtEl>
                                          <p:spTgt spid="5128"/>
                                        </p:tgtEl>
                                        <p:attrNameLst>
                                          <p:attrName>style.visibility</p:attrName>
                                        </p:attrNameLst>
                                      </p:cBhvr>
                                      <p:to>
                                        <p:strVal val="visible"/>
                                      </p:to>
                                    </p:set>
                                    <p:anim calcmode="lin" valueType="num">
                                      <p:cBhvr>
                                        <p:cTn id="20" dur="1000" fill="hold"/>
                                        <p:tgtEl>
                                          <p:spTgt spid="5128"/>
                                        </p:tgtEl>
                                        <p:attrNameLst>
                                          <p:attrName>ppt_w</p:attrName>
                                        </p:attrNameLst>
                                      </p:cBhvr>
                                      <p:tavLst>
                                        <p:tav tm="0">
                                          <p:val>
                                            <p:fltVal val="0"/>
                                          </p:val>
                                        </p:tav>
                                        <p:tav tm="100000">
                                          <p:val>
                                            <p:strVal val="#ppt_w"/>
                                          </p:val>
                                        </p:tav>
                                      </p:tavLst>
                                    </p:anim>
                                    <p:anim calcmode="lin" valueType="num">
                                      <p:cBhvr>
                                        <p:cTn id="21" dur="1000" fill="hold"/>
                                        <p:tgtEl>
                                          <p:spTgt spid="5128"/>
                                        </p:tgtEl>
                                        <p:attrNameLst>
                                          <p:attrName>ppt_h</p:attrName>
                                        </p:attrNameLst>
                                      </p:cBhvr>
                                      <p:tavLst>
                                        <p:tav tm="0">
                                          <p:val>
                                            <p:fltVal val="0"/>
                                          </p:val>
                                        </p:tav>
                                        <p:tav tm="100000">
                                          <p:val>
                                            <p:strVal val="#ppt_h"/>
                                          </p:val>
                                        </p:tav>
                                      </p:tavLst>
                                    </p:anim>
                                    <p:anim calcmode="lin" valueType="num">
                                      <p:cBhvr>
                                        <p:cTn id="22" dur="1000" fill="hold"/>
                                        <p:tgtEl>
                                          <p:spTgt spid="512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12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5129"/>
                                        </p:tgtEl>
                                        <p:attrNameLst>
                                          <p:attrName>style.visibility</p:attrName>
                                        </p:attrNameLst>
                                      </p:cBhvr>
                                      <p:to>
                                        <p:strVal val="visible"/>
                                      </p:to>
                                    </p:set>
                                    <p:anim calcmode="lin" valueType="num">
                                      <p:cBhvr>
                                        <p:cTn id="26" dur="1000" fill="hold"/>
                                        <p:tgtEl>
                                          <p:spTgt spid="5129"/>
                                        </p:tgtEl>
                                        <p:attrNameLst>
                                          <p:attrName>ppt_w</p:attrName>
                                        </p:attrNameLst>
                                      </p:cBhvr>
                                      <p:tavLst>
                                        <p:tav tm="0">
                                          <p:val>
                                            <p:fltVal val="0"/>
                                          </p:val>
                                        </p:tav>
                                        <p:tav tm="100000">
                                          <p:val>
                                            <p:strVal val="#ppt_w"/>
                                          </p:val>
                                        </p:tav>
                                      </p:tavLst>
                                    </p:anim>
                                    <p:anim calcmode="lin" valueType="num">
                                      <p:cBhvr>
                                        <p:cTn id="27" dur="1000" fill="hold"/>
                                        <p:tgtEl>
                                          <p:spTgt spid="5129"/>
                                        </p:tgtEl>
                                        <p:attrNameLst>
                                          <p:attrName>ppt_h</p:attrName>
                                        </p:attrNameLst>
                                      </p:cBhvr>
                                      <p:tavLst>
                                        <p:tav tm="0">
                                          <p:val>
                                            <p:fltVal val="0"/>
                                          </p:val>
                                        </p:tav>
                                        <p:tav tm="100000">
                                          <p:val>
                                            <p:strVal val="#ppt_h"/>
                                          </p:val>
                                        </p:tav>
                                      </p:tavLst>
                                    </p:anim>
                                    <p:anim calcmode="lin" valueType="num">
                                      <p:cBhvr>
                                        <p:cTn id="28" dur="1000" fill="hold"/>
                                        <p:tgtEl>
                                          <p:spTgt spid="5129"/>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9"/>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0"/>
                                  </p:stCondLst>
                                  <p:childTnLst>
                                    <p:set>
                                      <p:cBhvr>
                                        <p:cTn id="31" dur="1" fill="hold">
                                          <p:stCondLst>
                                            <p:cond delay="0"/>
                                          </p:stCondLst>
                                        </p:cTn>
                                        <p:tgtEl>
                                          <p:spTgt spid="5130"/>
                                        </p:tgtEl>
                                        <p:attrNameLst>
                                          <p:attrName>style.visibility</p:attrName>
                                        </p:attrNameLst>
                                      </p:cBhvr>
                                      <p:to>
                                        <p:strVal val="visible"/>
                                      </p:to>
                                    </p:set>
                                    <p:anim calcmode="lin" valueType="num">
                                      <p:cBhvr>
                                        <p:cTn id="32" dur="1000" fill="hold"/>
                                        <p:tgtEl>
                                          <p:spTgt spid="5130"/>
                                        </p:tgtEl>
                                        <p:attrNameLst>
                                          <p:attrName>ppt_w</p:attrName>
                                        </p:attrNameLst>
                                      </p:cBhvr>
                                      <p:tavLst>
                                        <p:tav tm="0">
                                          <p:val>
                                            <p:fltVal val="0"/>
                                          </p:val>
                                        </p:tav>
                                        <p:tav tm="100000">
                                          <p:val>
                                            <p:strVal val="#ppt_w"/>
                                          </p:val>
                                        </p:tav>
                                      </p:tavLst>
                                    </p:anim>
                                    <p:anim calcmode="lin" valueType="num">
                                      <p:cBhvr>
                                        <p:cTn id="33" dur="1000" fill="hold"/>
                                        <p:tgtEl>
                                          <p:spTgt spid="5130"/>
                                        </p:tgtEl>
                                        <p:attrNameLst>
                                          <p:attrName>ppt_h</p:attrName>
                                        </p:attrNameLst>
                                      </p:cBhvr>
                                      <p:tavLst>
                                        <p:tav tm="0">
                                          <p:val>
                                            <p:fltVal val="0"/>
                                          </p:val>
                                        </p:tav>
                                        <p:tav tm="100000">
                                          <p:val>
                                            <p:strVal val="#ppt_h"/>
                                          </p:val>
                                        </p:tav>
                                      </p:tavLst>
                                    </p:anim>
                                    <p:anim calcmode="lin" valueType="num">
                                      <p:cBhvr>
                                        <p:cTn id="34" dur="1000" fill="hold"/>
                                        <p:tgtEl>
                                          <p:spTgt spid="5130"/>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51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752600"/>
            <a:ext cx="7772400" cy="1470025"/>
          </a:xfrm>
        </p:spPr>
        <p:txBody>
          <a:bodyPr/>
          <a:lstStyle/>
          <a:p>
            <a:pPr eaLnBrk="1" hangingPunct="1"/>
            <a:r>
              <a:rPr lang="uk-UA" smtClean="0"/>
              <a:t>Позитивні емоції</a:t>
            </a:r>
            <a:endParaRPr lang="ru-RU" smtClean="0"/>
          </a:p>
        </p:txBody>
      </p:sp>
      <p:sp>
        <p:nvSpPr>
          <p:cNvPr id="6147" name="Rectangle 3"/>
          <p:cNvSpPr>
            <a:spLocks noGrp="1" noChangeArrowheads="1"/>
          </p:cNvSpPr>
          <p:nvPr>
            <p:ph type="subTitle" idx="1"/>
          </p:nvPr>
        </p:nvSpPr>
        <p:spPr>
          <a:xfrm>
            <a:off x="762000" y="2895600"/>
            <a:ext cx="7620000" cy="2362200"/>
          </a:xfrm>
        </p:spPr>
        <p:txBody>
          <a:bodyPr/>
          <a:lstStyle/>
          <a:p>
            <a:pPr algn="l" eaLnBrk="1" hangingPunct="1">
              <a:lnSpc>
                <a:spcPct val="80000"/>
              </a:lnSpc>
              <a:buFontTx/>
              <a:buChar char="•"/>
            </a:pPr>
            <a:r>
              <a:rPr lang="uk-UA" sz="2800" smtClean="0"/>
              <a:t>Позитивні емоції сприяють внутрішній психологічній гармонії (врівноваженості як приємному для суб'єкта стану);</a:t>
            </a:r>
          </a:p>
          <a:p>
            <a:pPr algn="l" eaLnBrk="1" hangingPunct="1">
              <a:lnSpc>
                <a:spcPct val="80000"/>
              </a:lnSpc>
              <a:buFontTx/>
              <a:buChar char="•"/>
            </a:pPr>
            <a:r>
              <a:rPr lang="uk-UA" sz="2800" smtClean="0"/>
              <a:t>Сприяють довголіттю;</a:t>
            </a:r>
          </a:p>
          <a:p>
            <a:pPr algn="l" eaLnBrk="1" hangingPunct="1">
              <a:lnSpc>
                <a:spcPct val="80000"/>
              </a:lnSpc>
              <a:buFontTx/>
              <a:buChar char="•"/>
            </a:pPr>
            <a:r>
              <a:rPr lang="uk-UA" sz="2800" smtClean="0"/>
              <a:t>Знижують ризик серцево-судинних захворювань.</a:t>
            </a:r>
          </a:p>
          <a:p>
            <a:pPr eaLnBrk="1" hangingPunct="1">
              <a:lnSpc>
                <a:spcPct val="80000"/>
              </a:lnSpc>
            </a:pPr>
            <a:endParaRPr lang="uk-UA" sz="2800" smtClean="0"/>
          </a:p>
        </p:txBody>
      </p:sp>
      <p:pic>
        <p:nvPicPr>
          <p:cNvPr id="6195" name="Picture 51"/>
          <p:cNvPicPr>
            <a:picLocks noChangeAspect="1" noChangeArrowheads="1"/>
          </p:cNvPicPr>
          <p:nvPr/>
        </p:nvPicPr>
        <p:blipFill>
          <a:blip r:embed="rId2"/>
          <a:srcRect/>
          <a:stretch>
            <a:fillRect/>
          </a:stretch>
        </p:blipFill>
        <p:spPr bwMode="auto">
          <a:xfrm>
            <a:off x="5791200" y="457200"/>
            <a:ext cx="1419225" cy="1524000"/>
          </a:xfrm>
          <a:prstGeom prst="rect">
            <a:avLst/>
          </a:prstGeom>
          <a:noFill/>
          <a:ln w="9525">
            <a:noFill/>
            <a:miter lim="800000"/>
            <a:headEnd/>
            <a:tailEnd/>
          </a:ln>
        </p:spPr>
      </p:pic>
      <p:pic>
        <p:nvPicPr>
          <p:cNvPr id="6197" name="Picture 53"/>
          <p:cNvPicPr>
            <a:picLocks noChangeAspect="1" noChangeArrowheads="1"/>
          </p:cNvPicPr>
          <p:nvPr/>
        </p:nvPicPr>
        <p:blipFill>
          <a:blip r:embed="rId3"/>
          <a:srcRect/>
          <a:stretch>
            <a:fillRect/>
          </a:stretch>
        </p:blipFill>
        <p:spPr bwMode="auto">
          <a:xfrm>
            <a:off x="990600" y="457200"/>
            <a:ext cx="1552575" cy="1524000"/>
          </a:xfrm>
          <a:prstGeom prst="rect">
            <a:avLst/>
          </a:prstGeom>
          <a:noFill/>
          <a:ln w="9525">
            <a:noFill/>
            <a:miter lim="800000"/>
            <a:headEnd/>
            <a:tailEnd/>
          </a:ln>
        </p:spPr>
      </p:pic>
      <p:pic>
        <p:nvPicPr>
          <p:cNvPr id="6198" name="Picture 54"/>
          <p:cNvPicPr>
            <a:picLocks noChangeAspect="1" noChangeArrowheads="1"/>
          </p:cNvPicPr>
          <p:nvPr/>
        </p:nvPicPr>
        <p:blipFill>
          <a:blip r:embed="rId4"/>
          <a:srcRect/>
          <a:stretch>
            <a:fillRect/>
          </a:stretch>
        </p:blipFill>
        <p:spPr bwMode="auto">
          <a:xfrm>
            <a:off x="838200" y="5292725"/>
            <a:ext cx="1895475" cy="1565275"/>
          </a:xfrm>
          <a:prstGeom prst="rect">
            <a:avLst/>
          </a:prstGeom>
          <a:noFill/>
          <a:ln w="9525">
            <a:noFill/>
            <a:miter lim="800000"/>
            <a:headEnd/>
            <a:tailEnd/>
          </a:ln>
        </p:spPr>
      </p:pic>
      <p:pic>
        <p:nvPicPr>
          <p:cNvPr id="6199" name="Picture 55"/>
          <p:cNvPicPr>
            <a:picLocks noChangeAspect="1" noChangeArrowheads="1"/>
          </p:cNvPicPr>
          <p:nvPr/>
        </p:nvPicPr>
        <p:blipFill>
          <a:blip r:embed="rId5"/>
          <a:srcRect/>
          <a:stretch>
            <a:fillRect/>
          </a:stretch>
        </p:blipFill>
        <p:spPr bwMode="auto">
          <a:xfrm>
            <a:off x="6096000" y="5334000"/>
            <a:ext cx="1524000" cy="1524000"/>
          </a:xfrm>
          <a:prstGeom prst="rect">
            <a:avLst/>
          </a:prstGeom>
          <a:noFill/>
          <a:ln w="9525">
            <a:noFill/>
            <a:miter lim="800000"/>
            <a:headEnd/>
            <a:tailEnd/>
          </a:ln>
        </p:spPr>
      </p:pic>
      <p:pic>
        <p:nvPicPr>
          <p:cNvPr id="6200" name="Picture 56"/>
          <p:cNvPicPr>
            <a:picLocks noChangeAspect="1" noChangeArrowheads="1"/>
          </p:cNvPicPr>
          <p:nvPr/>
        </p:nvPicPr>
        <p:blipFill>
          <a:blip r:embed="rId6"/>
          <a:srcRect/>
          <a:stretch>
            <a:fillRect/>
          </a:stretch>
        </p:blipFill>
        <p:spPr bwMode="auto">
          <a:xfrm>
            <a:off x="3352800" y="5276850"/>
            <a:ext cx="2209800" cy="1581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 calcmode="lin" valueType="num">
                                      <p:cBhvr>
                                        <p:cTn id="9" dur="500" fill="hold"/>
                                        <p:tgtEl>
                                          <p:spTgt spid="6146"/>
                                        </p:tgtEl>
                                        <p:attrNameLst>
                                          <p:attrName>style.rotation</p:attrName>
                                        </p:attrNameLst>
                                      </p:cBhvr>
                                      <p:tavLst>
                                        <p:tav tm="0">
                                          <p:val>
                                            <p:fltVal val="360"/>
                                          </p:val>
                                        </p:tav>
                                        <p:tav tm="100000">
                                          <p:val>
                                            <p:fltVal val="0"/>
                                          </p:val>
                                        </p:tav>
                                      </p:tavLst>
                                    </p:anim>
                                    <p:animEffect transition="in" filter="fade">
                                      <p:cBhvr>
                                        <p:cTn id="10" dur="500"/>
                                        <p:tgtEl>
                                          <p:spTgt spid="6146"/>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 calcmode="lin" valueType="num">
                                      <p:cBhvr>
                                        <p:cTn id="14"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6147">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6147">
                                            <p:txEl>
                                              <p:pRg st="0" end="0"/>
                                            </p:txEl>
                                          </p:spTgt>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6147">
                                            <p:txEl>
                                              <p:pRg st="1" end="1"/>
                                            </p:txEl>
                                          </p:spTgt>
                                        </p:tgtEl>
                                        <p:attrNameLst>
                                          <p:attrName>style.visibility</p:attrName>
                                        </p:attrNameLst>
                                      </p:cBhvr>
                                      <p:to>
                                        <p:strVal val="visible"/>
                                      </p:to>
                                    </p:set>
                                    <p:anim calcmode="lin" valueType="num">
                                      <p:cBhvr>
                                        <p:cTn id="21"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6147">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6147">
                                            <p:txEl>
                                              <p:pRg st="1" end="1"/>
                                            </p:txEl>
                                          </p:spTgt>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 calcmode="lin" valueType="num">
                                      <p:cBhvr>
                                        <p:cTn id="28"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147">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6147">
                                            <p:txEl>
                                              <p:pRg st="2" end="2"/>
                                            </p:txEl>
                                          </p:spTgt>
                                        </p:tgtEl>
                                        <p:attrNameLst>
                                          <p:attrName>style.rotation</p:attrName>
                                        </p:attrNameLst>
                                      </p:cBhvr>
                                      <p:tavLst>
                                        <p:tav tm="0">
                                          <p:val>
                                            <p:fltVal val="360"/>
                                          </p:val>
                                        </p:tav>
                                        <p:tav tm="100000">
                                          <p:val>
                                            <p:fltVal val="0"/>
                                          </p:val>
                                        </p:tav>
                                      </p:tavLst>
                                    </p:anim>
                                    <p:animEffect transition="in" filter="fade">
                                      <p:cBhvr>
                                        <p:cTn id="31" dur="500"/>
                                        <p:tgtEl>
                                          <p:spTgt spid="6147">
                                            <p:txEl>
                                              <p:pRg st="2" end="2"/>
                                            </p:txEl>
                                          </p:spTgt>
                                        </p:tgtEl>
                                      </p:cBhvr>
                                    </p:animEffect>
                                  </p:childTnLst>
                                </p:cTn>
                              </p:par>
                              <p:par>
                                <p:cTn id="32" presetID="15" presetClass="entr" presetSubtype="0" fill="hold" nodeType="withEffect">
                                  <p:stCondLst>
                                    <p:cond delay="0"/>
                                  </p:stCondLst>
                                  <p:childTnLst>
                                    <p:set>
                                      <p:cBhvr>
                                        <p:cTn id="33" dur="1" fill="hold">
                                          <p:stCondLst>
                                            <p:cond delay="0"/>
                                          </p:stCondLst>
                                        </p:cTn>
                                        <p:tgtEl>
                                          <p:spTgt spid="6195"/>
                                        </p:tgtEl>
                                        <p:attrNameLst>
                                          <p:attrName>style.visibility</p:attrName>
                                        </p:attrNameLst>
                                      </p:cBhvr>
                                      <p:to>
                                        <p:strVal val="visible"/>
                                      </p:to>
                                    </p:set>
                                    <p:anim calcmode="lin" valueType="num">
                                      <p:cBhvr>
                                        <p:cTn id="34" dur="1000" fill="hold"/>
                                        <p:tgtEl>
                                          <p:spTgt spid="6195"/>
                                        </p:tgtEl>
                                        <p:attrNameLst>
                                          <p:attrName>ppt_w</p:attrName>
                                        </p:attrNameLst>
                                      </p:cBhvr>
                                      <p:tavLst>
                                        <p:tav tm="0">
                                          <p:val>
                                            <p:fltVal val="0"/>
                                          </p:val>
                                        </p:tav>
                                        <p:tav tm="100000">
                                          <p:val>
                                            <p:strVal val="#ppt_w"/>
                                          </p:val>
                                        </p:tav>
                                      </p:tavLst>
                                    </p:anim>
                                    <p:anim calcmode="lin" valueType="num">
                                      <p:cBhvr>
                                        <p:cTn id="35" dur="1000" fill="hold"/>
                                        <p:tgtEl>
                                          <p:spTgt spid="6195"/>
                                        </p:tgtEl>
                                        <p:attrNameLst>
                                          <p:attrName>ppt_h</p:attrName>
                                        </p:attrNameLst>
                                      </p:cBhvr>
                                      <p:tavLst>
                                        <p:tav tm="0">
                                          <p:val>
                                            <p:fltVal val="0"/>
                                          </p:val>
                                        </p:tav>
                                        <p:tav tm="100000">
                                          <p:val>
                                            <p:strVal val="#ppt_h"/>
                                          </p:val>
                                        </p:tav>
                                      </p:tavLst>
                                    </p:anim>
                                    <p:anim calcmode="lin" valueType="num">
                                      <p:cBhvr>
                                        <p:cTn id="36" dur="1000" fill="hold"/>
                                        <p:tgtEl>
                                          <p:spTgt spid="619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195"/>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6197"/>
                                        </p:tgtEl>
                                        <p:attrNameLst>
                                          <p:attrName>style.visibility</p:attrName>
                                        </p:attrNameLst>
                                      </p:cBhvr>
                                      <p:to>
                                        <p:strVal val="visible"/>
                                      </p:to>
                                    </p:set>
                                    <p:anim calcmode="lin" valueType="num">
                                      <p:cBhvr>
                                        <p:cTn id="40" dur="1000" fill="hold"/>
                                        <p:tgtEl>
                                          <p:spTgt spid="6197"/>
                                        </p:tgtEl>
                                        <p:attrNameLst>
                                          <p:attrName>ppt_w</p:attrName>
                                        </p:attrNameLst>
                                      </p:cBhvr>
                                      <p:tavLst>
                                        <p:tav tm="0">
                                          <p:val>
                                            <p:fltVal val="0"/>
                                          </p:val>
                                        </p:tav>
                                        <p:tav tm="100000">
                                          <p:val>
                                            <p:strVal val="#ppt_w"/>
                                          </p:val>
                                        </p:tav>
                                      </p:tavLst>
                                    </p:anim>
                                    <p:anim calcmode="lin" valueType="num">
                                      <p:cBhvr>
                                        <p:cTn id="41" dur="1000" fill="hold"/>
                                        <p:tgtEl>
                                          <p:spTgt spid="6197"/>
                                        </p:tgtEl>
                                        <p:attrNameLst>
                                          <p:attrName>ppt_h</p:attrName>
                                        </p:attrNameLst>
                                      </p:cBhvr>
                                      <p:tavLst>
                                        <p:tav tm="0">
                                          <p:val>
                                            <p:fltVal val="0"/>
                                          </p:val>
                                        </p:tav>
                                        <p:tav tm="100000">
                                          <p:val>
                                            <p:strVal val="#ppt_h"/>
                                          </p:val>
                                        </p:tav>
                                      </p:tavLst>
                                    </p:anim>
                                    <p:anim calcmode="lin" valueType="num">
                                      <p:cBhvr>
                                        <p:cTn id="42" dur="1000" fill="hold"/>
                                        <p:tgtEl>
                                          <p:spTgt spid="619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6197"/>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nodeType="withEffect">
                                  <p:stCondLst>
                                    <p:cond delay="0"/>
                                  </p:stCondLst>
                                  <p:childTnLst>
                                    <p:set>
                                      <p:cBhvr>
                                        <p:cTn id="45" dur="1" fill="hold">
                                          <p:stCondLst>
                                            <p:cond delay="0"/>
                                          </p:stCondLst>
                                        </p:cTn>
                                        <p:tgtEl>
                                          <p:spTgt spid="6198"/>
                                        </p:tgtEl>
                                        <p:attrNameLst>
                                          <p:attrName>style.visibility</p:attrName>
                                        </p:attrNameLst>
                                      </p:cBhvr>
                                      <p:to>
                                        <p:strVal val="visible"/>
                                      </p:to>
                                    </p:set>
                                    <p:anim calcmode="lin" valueType="num">
                                      <p:cBhvr>
                                        <p:cTn id="46" dur="1000" fill="hold"/>
                                        <p:tgtEl>
                                          <p:spTgt spid="6198"/>
                                        </p:tgtEl>
                                        <p:attrNameLst>
                                          <p:attrName>ppt_w</p:attrName>
                                        </p:attrNameLst>
                                      </p:cBhvr>
                                      <p:tavLst>
                                        <p:tav tm="0">
                                          <p:val>
                                            <p:fltVal val="0"/>
                                          </p:val>
                                        </p:tav>
                                        <p:tav tm="100000">
                                          <p:val>
                                            <p:strVal val="#ppt_w"/>
                                          </p:val>
                                        </p:tav>
                                      </p:tavLst>
                                    </p:anim>
                                    <p:anim calcmode="lin" valueType="num">
                                      <p:cBhvr>
                                        <p:cTn id="47" dur="1000" fill="hold"/>
                                        <p:tgtEl>
                                          <p:spTgt spid="6198"/>
                                        </p:tgtEl>
                                        <p:attrNameLst>
                                          <p:attrName>ppt_h</p:attrName>
                                        </p:attrNameLst>
                                      </p:cBhvr>
                                      <p:tavLst>
                                        <p:tav tm="0">
                                          <p:val>
                                            <p:fltVal val="0"/>
                                          </p:val>
                                        </p:tav>
                                        <p:tav tm="100000">
                                          <p:val>
                                            <p:strVal val="#ppt_h"/>
                                          </p:val>
                                        </p:tav>
                                      </p:tavLst>
                                    </p:anim>
                                    <p:anim calcmode="lin" valueType="num">
                                      <p:cBhvr>
                                        <p:cTn id="48" dur="1000" fill="hold"/>
                                        <p:tgtEl>
                                          <p:spTgt spid="6198"/>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6198"/>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6199"/>
                                        </p:tgtEl>
                                        <p:attrNameLst>
                                          <p:attrName>style.visibility</p:attrName>
                                        </p:attrNameLst>
                                      </p:cBhvr>
                                      <p:to>
                                        <p:strVal val="visible"/>
                                      </p:to>
                                    </p:set>
                                    <p:anim calcmode="lin" valueType="num">
                                      <p:cBhvr>
                                        <p:cTn id="52" dur="1000" fill="hold"/>
                                        <p:tgtEl>
                                          <p:spTgt spid="6199"/>
                                        </p:tgtEl>
                                        <p:attrNameLst>
                                          <p:attrName>ppt_w</p:attrName>
                                        </p:attrNameLst>
                                      </p:cBhvr>
                                      <p:tavLst>
                                        <p:tav tm="0">
                                          <p:val>
                                            <p:fltVal val="0"/>
                                          </p:val>
                                        </p:tav>
                                        <p:tav tm="100000">
                                          <p:val>
                                            <p:strVal val="#ppt_w"/>
                                          </p:val>
                                        </p:tav>
                                      </p:tavLst>
                                    </p:anim>
                                    <p:anim calcmode="lin" valueType="num">
                                      <p:cBhvr>
                                        <p:cTn id="53" dur="1000" fill="hold"/>
                                        <p:tgtEl>
                                          <p:spTgt spid="6199"/>
                                        </p:tgtEl>
                                        <p:attrNameLst>
                                          <p:attrName>ppt_h</p:attrName>
                                        </p:attrNameLst>
                                      </p:cBhvr>
                                      <p:tavLst>
                                        <p:tav tm="0">
                                          <p:val>
                                            <p:fltVal val="0"/>
                                          </p:val>
                                        </p:tav>
                                        <p:tav tm="100000">
                                          <p:val>
                                            <p:strVal val="#ppt_h"/>
                                          </p:val>
                                        </p:tav>
                                      </p:tavLst>
                                    </p:anim>
                                    <p:anim calcmode="lin" valueType="num">
                                      <p:cBhvr>
                                        <p:cTn id="54" dur="1000" fill="hold"/>
                                        <p:tgtEl>
                                          <p:spTgt spid="6199"/>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6199"/>
                                        </p:tgtEl>
                                        <p:attrNameLst>
                                          <p:attrName>ppt_y</p:attrName>
                                        </p:attrNameLst>
                                      </p:cBhvr>
                                      <p:tavLst>
                                        <p:tav tm="0" fmla="#ppt_y+(sin(-2*pi*(1-$))*-#ppt_x+cos(-2*pi*(1-$))*(1-#ppt_y))*(1-$)">
                                          <p:val>
                                            <p:fltVal val="0"/>
                                          </p:val>
                                        </p:tav>
                                        <p:tav tm="100000">
                                          <p:val>
                                            <p:fltVal val="1"/>
                                          </p:val>
                                        </p:tav>
                                      </p:tavLst>
                                    </p:anim>
                                  </p:childTnLst>
                                </p:cTn>
                              </p:par>
                              <p:par>
                                <p:cTn id="56" presetID="15" presetClass="entr" presetSubtype="0" fill="hold" nodeType="withEffect">
                                  <p:stCondLst>
                                    <p:cond delay="0"/>
                                  </p:stCondLst>
                                  <p:childTnLst>
                                    <p:set>
                                      <p:cBhvr>
                                        <p:cTn id="57" dur="1" fill="hold">
                                          <p:stCondLst>
                                            <p:cond delay="0"/>
                                          </p:stCondLst>
                                        </p:cTn>
                                        <p:tgtEl>
                                          <p:spTgt spid="6200"/>
                                        </p:tgtEl>
                                        <p:attrNameLst>
                                          <p:attrName>style.visibility</p:attrName>
                                        </p:attrNameLst>
                                      </p:cBhvr>
                                      <p:to>
                                        <p:strVal val="visible"/>
                                      </p:to>
                                    </p:set>
                                    <p:anim calcmode="lin" valueType="num">
                                      <p:cBhvr>
                                        <p:cTn id="58" dur="1000" fill="hold"/>
                                        <p:tgtEl>
                                          <p:spTgt spid="6200"/>
                                        </p:tgtEl>
                                        <p:attrNameLst>
                                          <p:attrName>ppt_w</p:attrName>
                                        </p:attrNameLst>
                                      </p:cBhvr>
                                      <p:tavLst>
                                        <p:tav tm="0">
                                          <p:val>
                                            <p:fltVal val="0"/>
                                          </p:val>
                                        </p:tav>
                                        <p:tav tm="100000">
                                          <p:val>
                                            <p:strVal val="#ppt_w"/>
                                          </p:val>
                                        </p:tav>
                                      </p:tavLst>
                                    </p:anim>
                                    <p:anim calcmode="lin" valueType="num">
                                      <p:cBhvr>
                                        <p:cTn id="59" dur="1000" fill="hold"/>
                                        <p:tgtEl>
                                          <p:spTgt spid="6200"/>
                                        </p:tgtEl>
                                        <p:attrNameLst>
                                          <p:attrName>ppt_h</p:attrName>
                                        </p:attrNameLst>
                                      </p:cBhvr>
                                      <p:tavLst>
                                        <p:tav tm="0">
                                          <p:val>
                                            <p:fltVal val="0"/>
                                          </p:val>
                                        </p:tav>
                                        <p:tav tm="100000">
                                          <p:val>
                                            <p:strVal val="#ppt_h"/>
                                          </p:val>
                                        </p:tav>
                                      </p:tavLst>
                                    </p:anim>
                                    <p:anim calcmode="lin" valueType="num">
                                      <p:cBhvr>
                                        <p:cTn id="60" dur="1000" fill="hold"/>
                                        <p:tgtEl>
                                          <p:spTgt spid="6200"/>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2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457200" y="304800"/>
            <a:ext cx="8229600" cy="1143000"/>
          </a:xfrm>
        </p:spPr>
        <p:txBody>
          <a:bodyPr/>
          <a:lstStyle/>
          <a:p>
            <a:pPr eaLnBrk="1" hangingPunct="1"/>
            <a:r>
              <a:rPr lang="uk-UA" b="1" i="1" dirty="0" smtClean="0">
                <a:solidFill>
                  <a:schemeClr val="tx1"/>
                </a:solidFill>
              </a:rPr>
              <a:t>Почуття і здоров’я</a:t>
            </a:r>
            <a:endParaRPr lang="ru-RU" b="1" i="1" dirty="0" smtClean="0">
              <a:solidFill>
                <a:schemeClr val="tx1"/>
              </a:solidFill>
            </a:endParaRPr>
          </a:p>
        </p:txBody>
      </p:sp>
      <p:sp>
        <p:nvSpPr>
          <p:cNvPr id="60419" name="Rectangle 3"/>
          <p:cNvSpPr>
            <a:spLocks noGrp="1" noChangeArrowheads="1"/>
          </p:cNvSpPr>
          <p:nvPr>
            <p:ph type="body" idx="4294967295"/>
          </p:nvPr>
        </p:nvSpPr>
        <p:spPr>
          <a:xfrm>
            <a:off x="214282" y="1524000"/>
            <a:ext cx="8929718" cy="4525963"/>
          </a:xfrm>
        </p:spPr>
        <p:txBody>
          <a:bodyPr/>
          <a:lstStyle/>
          <a:p>
            <a:pPr algn="ctr" eaLnBrk="1" hangingPunct="1">
              <a:buFontTx/>
              <a:buNone/>
            </a:pPr>
            <a:r>
              <a:rPr lang="ru-RU" sz="2800" dirty="0" smtClean="0">
                <a:solidFill>
                  <a:srgbClr val="0000FF"/>
                </a:solidFill>
              </a:rPr>
              <a:t>5 </a:t>
            </a:r>
            <a:r>
              <a:rPr lang="ru-RU" sz="2800" dirty="0" err="1" smtClean="0">
                <a:solidFill>
                  <a:srgbClr val="0000FF"/>
                </a:solidFill>
              </a:rPr>
              <a:t>емоцій,що</a:t>
            </a:r>
            <a:r>
              <a:rPr lang="ru-RU" sz="2800" dirty="0" smtClean="0">
                <a:solidFill>
                  <a:srgbClr val="0000FF"/>
                </a:solidFill>
              </a:rPr>
              <a:t> негативно </a:t>
            </a:r>
            <a:r>
              <a:rPr lang="ru-RU" sz="2800" dirty="0" err="1" smtClean="0">
                <a:solidFill>
                  <a:srgbClr val="0000FF"/>
                </a:solidFill>
              </a:rPr>
              <a:t>впливають</a:t>
            </a:r>
            <a:r>
              <a:rPr lang="ru-RU" sz="2800" dirty="0" smtClean="0">
                <a:solidFill>
                  <a:srgbClr val="0000FF"/>
                </a:solidFill>
              </a:rPr>
              <a:t> на </a:t>
            </a:r>
            <a:r>
              <a:rPr lang="ru-RU" sz="2800" dirty="0" err="1" smtClean="0">
                <a:solidFill>
                  <a:srgbClr val="0000FF"/>
                </a:solidFill>
              </a:rPr>
              <a:t>здоров’я</a:t>
            </a:r>
            <a:endParaRPr lang="ru-RU" sz="2800" dirty="0" smtClean="0">
              <a:solidFill>
                <a:srgbClr val="0000FF"/>
              </a:solidFill>
            </a:endParaRPr>
          </a:p>
          <a:p>
            <a:pPr algn="ctr" eaLnBrk="1" hangingPunct="1">
              <a:buFontTx/>
              <a:buNone/>
            </a:pPr>
            <a:r>
              <a:rPr lang="ru-RU" sz="2800" dirty="0" smtClean="0"/>
              <a:t>				</a:t>
            </a:r>
            <a:r>
              <a:rPr lang="ru-RU" sz="2800" dirty="0" err="1" smtClean="0">
                <a:solidFill>
                  <a:schemeClr val="accent2"/>
                </a:solidFill>
              </a:rPr>
              <a:t>Австрійський</a:t>
            </a:r>
            <a:r>
              <a:rPr lang="ru-RU" sz="2800" dirty="0" smtClean="0">
                <a:solidFill>
                  <a:schemeClr val="accent2"/>
                </a:solidFill>
              </a:rPr>
              <a:t> </a:t>
            </a:r>
            <a:r>
              <a:rPr lang="ru-RU" sz="2800" dirty="0" err="1" smtClean="0">
                <a:solidFill>
                  <a:schemeClr val="accent2"/>
                </a:solidFill>
              </a:rPr>
              <a:t>вчений</a:t>
            </a:r>
            <a:r>
              <a:rPr lang="ru-RU" sz="2800" dirty="0" smtClean="0">
                <a:solidFill>
                  <a:schemeClr val="accent2"/>
                </a:solidFill>
              </a:rPr>
              <a:t>, 				                      </a:t>
            </a:r>
            <a:r>
              <a:rPr lang="ru-RU" sz="2800" dirty="0" err="1" smtClean="0">
                <a:solidFill>
                  <a:schemeClr val="accent2"/>
                </a:solidFill>
              </a:rPr>
              <a:t>фахівець</a:t>
            </a:r>
            <a:r>
              <a:rPr lang="ru-RU" sz="2800" dirty="0" smtClean="0">
                <a:solidFill>
                  <a:schemeClr val="accent2"/>
                </a:solidFill>
              </a:rPr>
              <a:t> у </a:t>
            </a:r>
            <a:r>
              <a:rPr lang="ru-RU" sz="2800" dirty="0" err="1" smtClean="0">
                <a:solidFill>
                  <a:schemeClr val="accent2"/>
                </a:solidFill>
              </a:rPr>
              <a:t>галузі</a:t>
            </a:r>
            <a:r>
              <a:rPr lang="ru-RU" sz="2800" dirty="0" smtClean="0">
                <a:solidFill>
                  <a:schemeClr val="accent2"/>
                </a:solidFill>
              </a:rPr>
              <a:t> </a:t>
            </a:r>
            <a:r>
              <a:rPr lang="ru-RU" sz="2800" dirty="0" err="1" smtClean="0">
                <a:solidFill>
                  <a:schemeClr val="accent2"/>
                </a:solidFill>
              </a:rPr>
              <a:t>психології</a:t>
            </a:r>
            <a:r>
              <a:rPr lang="ru-RU" sz="2800" dirty="0" smtClean="0">
                <a:solidFill>
                  <a:schemeClr val="accent2"/>
                </a:solidFill>
              </a:rPr>
              <a:t> 			                      та </a:t>
            </a:r>
            <a:r>
              <a:rPr lang="ru-RU" sz="2800" dirty="0" err="1" smtClean="0">
                <a:solidFill>
                  <a:schemeClr val="accent2"/>
                </a:solidFill>
              </a:rPr>
              <a:t>психосоматики</a:t>
            </a:r>
            <a:r>
              <a:rPr lang="ru-RU" sz="2800" dirty="0" smtClean="0">
                <a:solidFill>
                  <a:schemeClr val="accent2"/>
                </a:solidFill>
              </a:rPr>
              <a:t>, Вольфганг 			                      </a:t>
            </a:r>
            <a:r>
              <a:rPr lang="ru-RU" sz="2800" dirty="0" err="1" smtClean="0">
                <a:solidFill>
                  <a:schemeClr val="accent2"/>
                </a:solidFill>
              </a:rPr>
              <a:t>Грубер</a:t>
            </a:r>
            <a:r>
              <a:rPr lang="ru-RU" sz="2800" dirty="0" smtClean="0">
                <a:solidFill>
                  <a:schemeClr val="accent2"/>
                </a:solidFill>
              </a:rPr>
              <a:t> </a:t>
            </a:r>
            <a:r>
              <a:rPr lang="ru-RU" sz="2800" dirty="0" err="1" smtClean="0">
                <a:solidFill>
                  <a:schemeClr val="accent2"/>
                </a:solidFill>
              </a:rPr>
              <a:t>провів</a:t>
            </a:r>
            <a:r>
              <a:rPr lang="ru-RU" sz="2800" dirty="0" smtClean="0">
                <a:solidFill>
                  <a:schemeClr val="accent2"/>
                </a:solidFill>
              </a:rPr>
              <a:t> </a:t>
            </a:r>
            <a:r>
              <a:rPr lang="ru-RU" sz="2800" dirty="0" err="1" smtClean="0">
                <a:solidFill>
                  <a:schemeClr val="accent2"/>
                </a:solidFill>
              </a:rPr>
              <a:t>дослідження</a:t>
            </a:r>
            <a:r>
              <a:rPr lang="ru-RU" sz="2800" dirty="0" smtClean="0">
                <a:solidFill>
                  <a:schemeClr val="accent2"/>
                </a:solidFill>
              </a:rPr>
              <a:t>, в 			             </a:t>
            </a:r>
            <a:r>
              <a:rPr lang="ru-RU" sz="2800" dirty="0" err="1" smtClean="0">
                <a:solidFill>
                  <a:schemeClr val="accent2"/>
                </a:solidFill>
              </a:rPr>
              <a:t>ході</a:t>
            </a:r>
            <a:r>
              <a:rPr lang="ru-RU" sz="2800" dirty="0" smtClean="0">
                <a:solidFill>
                  <a:schemeClr val="accent2"/>
                </a:solidFill>
              </a:rPr>
              <a:t> </a:t>
            </a:r>
            <a:r>
              <a:rPr lang="ru-RU" sz="2800" dirty="0" err="1" smtClean="0">
                <a:solidFill>
                  <a:schemeClr val="accent2"/>
                </a:solidFill>
              </a:rPr>
              <a:t>якого</a:t>
            </a:r>
            <a:r>
              <a:rPr lang="ru-RU" sz="2800" dirty="0" smtClean="0">
                <a:solidFill>
                  <a:schemeClr val="accent2"/>
                </a:solidFill>
              </a:rPr>
              <a:t> </a:t>
            </a:r>
            <a:r>
              <a:rPr lang="ru-RU" sz="2800" dirty="0" err="1" smtClean="0">
                <a:solidFill>
                  <a:schemeClr val="accent2"/>
                </a:solidFill>
              </a:rPr>
              <a:t>він</a:t>
            </a:r>
            <a:r>
              <a:rPr lang="ru-RU" sz="2800" dirty="0" smtClean="0">
                <a:solidFill>
                  <a:schemeClr val="accent2"/>
                </a:solidFill>
              </a:rPr>
              <a:t> </a:t>
            </a:r>
            <a:r>
              <a:rPr lang="ru-RU" sz="2800" dirty="0" err="1" smtClean="0">
                <a:solidFill>
                  <a:schemeClr val="accent2"/>
                </a:solidFill>
              </a:rPr>
              <a:t>спостерігав</a:t>
            </a:r>
            <a:r>
              <a:rPr lang="ru-RU" sz="2800" dirty="0" smtClean="0">
                <a:solidFill>
                  <a:schemeClr val="accent2"/>
                </a:solidFill>
              </a:rPr>
              <a:t> за </a:t>
            </a:r>
            <a:r>
              <a:rPr lang="ru-RU" sz="2800" dirty="0" err="1" smtClean="0">
                <a:solidFill>
                  <a:schemeClr val="accent2"/>
                </a:solidFill>
              </a:rPr>
              <a:t>добровольцями</a:t>
            </a:r>
            <a:r>
              <a:rPr lang="ru-RU" sz="2800" dirty="0" smtClean="0">
                <a:solidFill>
                  <a:schemeClr val="accent2"/>
                </a:solidFill>
              </a:rPr>
              <a:t> у </a:t>
            </a:r>
            <a:r>
              <a:rPr lang="ru-RU" sz="2800" dirty="0" err="1" smtClean="0">
                <a:solidFill>
                  <a:schemeClr val="accent2"/>
                </a:solidFill>
              </a:rPr>
              <a:t>кількості</a:t>
            </a:r>
            <a:r>
              <a:rPr lang="ru-RU" sz="2800" dirty="0" smtClean="0">
                <a:solidFill>
                  <a:schemeClr val="accent2"/>
                </a:solidFill>
              </a:rPr>
              <a:t> </a:t>
            </a:r>
            <a:r>
              <a:rPr lang="ru-RU" sz="2800" dirty="0" err="1" smtClean="0">
                <a:solidFill>
                  <a:schemeClr val="accent2"/>
                </a:solidFill>
              </a:rPr>
              <a:t>двох</a:t>
            </a:r>
            <a:r>
              <a:rPr lang="ru-RU" sz="2800" dirty="0" smtClean="0">
                <a:solidFill>
                  <a:schemeClr val="accent2"/>
                </a:solidFill>
              </a:rPr>
              <a:t> </a:t>
            </a:r>
            <a:r>
              <a:rPr lang="ru-RU" sz="2800" dirty="0" err="1" smtClean="0">
                <a:solidFill>
                  <a:schemeClr val="accent2"/>
                </a:solidFill>
              </a:rPr>
              <a:t>тисяч</a:t>
            </a:r>
            <a:r>
              <a:rPr lang="ru-RU" sz="2800" dirty="0" smtClean="0">
                <a:solidFill>
                  <a:schemeClr val="accent2"/>
                </a:solidFill>
              </a:rPr>
              <a:t> </a:t>
            </a:r>
            <a:r>
              <a:rPr lang="ru-RU" sz="2800" dirty="0" err="1" smtClean="0">
                <a:solidFill>
                  <a:schemeClr val="accent2"/>
                </a:solidFill>
              </a:rPr>
              <a:t>протягом</a:t>
            </a:r>
            <a:r>
              <a:rPr lang="ru-RU" sz="2800" dirty="0" smtClean="0">
                <a:solidFill>
                  <a:schemeClr val="accent2"/>
                </a:solidFill>
              </a:rPr>
              <a:t> </a:t>
            </a:r>
            <a:r>
              <a:rPr lang="ru-RU" sz="2800" dirty="0" err="1" smtClean="0">
                <a:solidFill>
                  <a:schemeClr val="accent2"/>
                </a:solidFill>
              </a:rPr>
              <a:t>п‘яти</a:t>
            </a:r>
            <a:r>
              <a:rPr lang="ru-RU" sz="2800" dirty="0" smtClean="0">
                <a:solidFill>
                  <a:schemeClr val="accent2"/>
                </a:solidFill>
              </a:rPr>
              <a:t> </a:t>
            </a:r>
            <a:r>
              <a:rPr lang="ru-RU" sz="2800" dirty="0" err="1" smtClean="0">
                <a:solidFill>
                  <a:schemeClr val="accent2"/>
                </a:solidFill>
              </a:rPr>
              <a:t>років</a:t>
            </a:r>
            <a:r>
              <a:rPr lang="ru-RU" sz="2800" dirty="0" smtClean="0">
                <a:solidFill>
                  <a:schemeClr val="accent2"/>
                </a:solidFill>
              </a:rPr>
              <a:t>. </a:t>
            </a:r>
            <a:r>
              <a:rPr lang="ru-RU" sz="2800" dirty="0" err="1" smtClean="0">
                <a:solidFill>
                  <a:schemeClr val="accent2"/>
                </a:solidFill>
              </a:rPr>
              <a:t>Підбивши</a:t>
            </a:r>
            <a:r>
              <a:rPr lang="ru-RU" sz="2800" dirty="0" smtClean="0">
                <a:solidFill>
                  <a:schemeClr val="accent2"/>
                </a:solidFill>
              </a:rPr>
              <a:t> </a:t>
            </a:r>
            <a:r>
              <a:rPr lang="ru-RU" sz="2800" dirty="0" err="1" smtClean="0">
                <a:solidFill>
                  <a:schemeClr val="accent2"/>
                </a:solidFill>
              </a:rPr>
              <a:t>підсумки</a:t>
            </a:r>
            <a:r>
              <a:rPr lang="ru-RU" sz="2800" dirty="0" smtClean="0">
                <a:solidFill>
                  <a:schemeClr val="accent2"/>
                </a:solidFill>
              </a:rPr>
              <a:t>, </a:t>
            </a:r>
            <a:r>
              <a:rPr lang="ru-RU" sz="2800" dirty="0" err="1" smtClean="0">
                <a:solidFill>
                  <a:schemeClr val="accent2"/>
                </a:solidFill>
              </a:rPr>
              <a:t>було</a:t>
            </a:r>
            <a:r>
              <a:rPr lang="ru-RU" sz="2800" dirty="0" smtClean="0">
                <a:solidFill>
                  <a:schemeClr val="accent2"/>
                </a:solidFill>
              </a:rPr>
              <a:t> </a:t>
            </a:r>
            <a:r>
              <a:rPr lang="ru-RU" sz="2800" dirty="0" err="1" smtClean="0">
                <a:solidFill>
                  <a:schemeClr val="accent2"/>
                </a:solidFill>
              </a:rPr>
              <a:t>виділено</a:t>
            </a:r>
            <a:r>
              <a:rPr lang="ru-RU" sz="2800" dirty="0" smtClean="0">
                <a:solidFill>
                  <a:schemeClr val="accent2"/>
                </a:solidFill>
              </a:rPr>
              <a:t> 5 </a:t>
            </a:r>
            <a:r>
              <a:rPr lang="ru-RU" sz="2800" dirty="0" err="1" smtClean="0">
                <a:solidFill>
                  <a:schemeClr val="accent2"/>
                </a:solidFill>
              </a:rPr>
              <a:t>найшкідливіших</a:t>
            </a:r>
            <a:r>
              <a:rPr lang="ru-RU" sz="2800" dirty="0" smtClean="0">
                <a:solidFill>
                  <a:schemeClr val="accent2"/>
                </a:solidFill>
              </a:rPr>
              <a:t> для </a:t>
            </a:r>
            <a:r>
              <a:rPr lang="ru-RU" sz="2800" dirty="0" err="1" smtClean="0">
                <a:solidFill>
                  <a:schemeClr val="accent2"/>
                </a:solidFill>
              </a:rPr>
              <a:t>здоров’я</a:t>
            </a:r>
            <a:r>
              <a:rPr lang="ru-RU" sz="2800" dirty="0" smtClean="0">
                <a:solidFill>
                  <a:schemeClr val="accent2"/>
                </a:solidFill>
              </a:rPr>
              <a:t> </a:t>
            </a:r>
            <a:r>
              <a:rPr lang="ru-RU" sz="2800" dirty="0" err="1" smtClean="0">
                <a:solidFill>
                  <a:schemeClr val="accent2"/>
                </a:solidFill>
              </a:rPr>
              <a:t>почуттів</a:t>
            </a:r>
            <a:r>
              <a:rPr lang="ru-RU" sz="2800" dirty="0" smtClean="0">
                <a:solidFill>
                  <a:schemeClr val="accent2"/>
                </a:solidFill>
              </a:rPr>
              <a:t>.</a:t>
            </a:r>
          </a:p>
        </p:txBody>
      </p:sp>
      <p:pic>
        <p:nvPicPr>
          <p:cNvPr id="60420" name="Picture 4"/>
          <p:cNvPicPr>
            <a:picLocks noChangeAspect="1" noChangeArrowheads="1"/>
          </p:cNvPicPr>
          <p:nvPr/>
        </p:nvPicPr>
        <p:blipFill>
          <a:blip r:embed="rId2"/>
          <a:srcRect/>
          <a:stretch>
            <a:fillRect/>
          </a:stretch>
        </p:blipFill>
        <p:spPr bwMode="auto">
          <a:xfrm>
            <a:off x="785786" y="2000240"/>
            <a:ext cx="2409812" cy="187007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 calcmode="lin" valueType="num">
                                      <p:cBhvr>
                                        <p:cTn id="9" dur="500" fill="hold"/>
                                        <p:tgtEl>
                                          <p:spTgt spid="60418"/>
                                        </p:tgtEl>
                                        <p:attrNameLst>
                                          <p:attrName>style.rotation</p:attrName>
                                        </p:attrNameLst>
                                      </p:cBhvr>
                                      <p:tavLst>
                                        <p:tav tm="0">
                                          <p:val>
                                            <p:fltVal val="360"/>
                                          </p:val>
                                        </p:tav>
                                        <p:tav tm="100000">
                                          <p:val>
                                            <p:fltVal val="0"/>
                                          </p:val>
                                        </p:tav>
                                      </p:tavLst>
                                    </p:anim>
                                    <p:animEffect transition="in" filter="fade">
                                      <p:cBhvr>
                                        <p:cTn id="10" dur="500"/>
                                        <p:tgtEl>
                                          <p:spTgt spid="60418"/>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60419">
                                            <p:txEl>
                                              <p:pRg st="0" end="0"/>
                                            </p:txEl>
                                          </p:spTgt>
                                        </p:tgtEl>
                                        <p:attrNameLst>
                                          <p:attrName>style.visibility</p:attrName>
                                        </p:attrNameLst>
                                      </p:cBhvr>
                                      <p:to>
                                        <p:strVal val="visible"/>
                                      </p:to>
                                    </p:set>
                                    <p:anim calcmode="lin" valueType="num">
                                      <p:cBhvr>
                                        <p:cTn id="14" dur="1000" fill="hold"/>
                                        <p:tgtEl>
                                          <p:spTgt spid="60419">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0419">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0419">
                                            <p:txEl>
                                              <p:pRg st="0" end="0"/>
                                            </p:txEl>
                                          </p:spTgt>
                                        </p:tgtEl>
                                        <p:attrNameLst>
                                          <p:attrName>style.rotation</p:attrName>
                                        </p:attrNameLst>
                                      </p:cBhvr>
                                      <p:tavLst>
                                        <p:tav tm="0">
                                          <p:val>
                                            <p:fltVal val="360"/>
                                          </p:val>
                                        </p:tav>
                                        <p:tav tm="100000">
                                          <p:val>
                                            <p:fltVal val="0"/>
                                          </p:val>
                                        </p:tav>
                                      </p:tavLst>
                                    </p:anim>
                                    <p:animEffect transition="in" filter="fade">
                                      <p:cBhvr>
                                        <p:cTn id="17" dur="1000"/>
                                        <p:tgtEl>
                                          <p:spTgt spid="60419">
                                            <p:txEl>
                                              <p:pRg st="0" end="0"/>
                                            </p:txEl>
                                          </p:spTgt>
                                        </p:tgtEl>
                                      </p:cBhvr>
                                    </p:animEffect>
                                  </p:childTnLst>
                                </p:cTn>
                              </p:par>
                              <p:par>
                                <p:cTn id="18" presetID="15" presetClass="entr" presetSubtype="0" fill="hold" nodeType="withEffect">
                                  <p:stCondLst>
                                    <p:cond delay="0"/>
                                  </p:stCondLst>
                                  <p:childTnLst>
                                    <p:set>
                                      <p:cBhvr>
                                        <p:cTn id="19" dur="1" fill="hold">
                                          <p:stCondLst>
                                            <p:cond delay="0"/>
                                          </p:stCondLst>
                                        </p:cTn>
                                        <p:tgtEl>
                                          <p:spTgt spid="60420"/>
                                        </p:tgtEl>
                                        <p:attrNameLst>
                                          <p:attrName>style.visibility</p:attrName>
                                        </p:attrNameLst>
                                      </p:cBhvr>
                                      <p:to>
                                        <p:strVal val="visible"/>
                                      </p:to>
                                    </p:set>
                                    <p:anim calcmode="lin" valueType="num">
                                      <p:cBhvr>
                                        <p:cTn id="20" dur="1000" fill="hold"/>
                                        <p:tgtEl>
                                          <p:spTgt spid="60420"/>
                                        </p:tgtEl>
                                        <p:attrNameLst>
                                          <p:attrName>ppt_w</p:attrName>
                                        </p:attrNameLst>
                                      </p:cBhvr>
                                      <p:tavLst>
                                        <p:tav tm="0">
                                          <p:val>
                                            <p:fltVal val="0"/>
                                          </p:val>
                                        </p:tav>
                                        <p:tav tm="100000">
                                          <p:val>
                                            <p:strVal val="#ppt_w"/>
                                          </p:val>
                                        </p:tav>
                                      </p:tavLst>
                                    </p:anim>
                                    <p:anim calcmode="lin" valueType="num">
                                      <p:cBhvr>
                                        <p:cTn id="21" dur="1000" fill="hold"/>
                                        <p:tgtEl>
                                          <p:spTgt spid="60420"/>
                                        </p:tgtEl>
                                        <p:attrNameLst>
                                          <p:attrName>ppt_h</p:attrName>
                                        </p:attrNameLst>
                                      </p:cBhvr>
                                      <p:tavLst>
                                        <p:tav tm="0">
                                          <p:val>
                                            <p:fltVal val="0"/>
                                          </p:val>
                                        </p:tav>
                                        <p:tav tm="100000">
                                          <p:val>
                                            <p:strVal val="#ppt_h"/>
                                          </p:val>
                                        </p:tav>
                                      </p:tavLst>
                                    </p:anim>
                                    <p:anim calcmode="lin" valueType="num">
                                      <p:cBhvr>
                                        <p:cTn id="22" dur="1000" fill="hold"/>
                                        <p:tgtEl>
                                          <p:spTgt spid="6042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0420"/>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500"/>
                            </p:stCondLst>
                            <p:childTnLst>
                              <p:par>
                                <p:cTn id="25" presetID="49" presetClass="entr" presetSubtype="0" decel="100000" fill="hold" nodeType="afterEffect">
                                  <p:stCondLst>
                                    <p:cond delay="0"/>
                                  </p:stCondLst>
                                  <p:childTnLst>
                                    <p:set>
                                      <p:cBhvr>
                                        <p:cTn id="26" dur="1" fill="hold">
                                          <p:stCondLst>
                                            <p:cond delay="0"/>
                                          </p:stCondLst>
                                        </p:cTn>
                                        <p:tgtEl>
                                          <p:spTgt spid="60419">
                                            <p:txEl>
                                              <p:pRg st="1" end="1"/>
                                            </p:txEl>
                                          </p:spTgt>
                                        </p:tgtEl>
                                        <p:attrNameLst>
                                          <p:attrName>style.visibility</p:attrName>
                                        </p:attrNameLst>
                                      </p:cBhvr>
                                      <p:to>
                                        <p:strVal val="visible"/>
                                      </p:to>
                                    </p:set>
                                    <p:anim calcmode="lin" valueType="num">
                                      <p:cBhvr>
                                        <p:cTn id="27" dur="1000" fill="hold"/>
                                        <p:tgtEl>
                                          <p:spTgt spid="60419">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60419">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60419">
                                            <p:txEl>
                                              <p:pRg st="1" end="1"/>
                                            </p:txEl>
                                          </p:spTgt>
                                        </p:tgtEl>
                                        <p:attrNameLst>
                                          <p:attrName>style.rotation</p:attrName>
                                        </p:attrNameLst>
                                      </p:cBhvr>
                                      <p:tavLst>
                                        <p:tav tm="0">
                                          <p:val>
                                            <p:fltVal val="360"/>
                                          </p:val>
                                        </p:tav>
                                        <p:tav tm="100000">
                                          <p:val>
                                            <p:fltVal val="0"/>
                                          </p:val>
                                        </p:tav>
                                      </p:tavLst>
                                    </p:anim>
                                    <p:animEffect transition="in" filter="fade">
                                      <p:cBhvr>
                                        <p:cTn id="30" dur="1000"/>
                                        <p:tgtEl>
                                          <p:spTgt spid="604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457200" y="304800"/>
            <a:ext cx="8229600" cy="1143000"/>
          </a:xfrm>
        </p:spPr>
        <p:txBody>
          <a:bodyPr/>
          <a:lstStyle/>
          <a:p>
            <a:pPr eaLnBrk="1" hangingPunct="1"/>
            <a:r>
              <a:rPr lang="ru-RU" sz="4800" b="1" dirty="0" err="1" smtClean="0">
                <a:solidFill>
                  <a:srgbClr val="FF0000"/>
                </a:solidFill>
              </a:rPr>
              <a:t>Заздрість</a:t>
            </a:r>
            <a:r>
              <a:rPr lang="ru-RU" sz="4000" dirty="0" smtClean="0"/>
              <a:t/>
            </a:r>
            <a:br>
              <a:rPr lang="ru-RU" sz="4000" dirty="0" smtClean="0"/>
            </a:br>
            <a:endParaRPr lang="ru-RU" sz="4000" dirty="0" smtClean="0"/>
          </a:p>
        </p:txBody>
      </p:sp>
      <p:sp>
        <p:nvSpPr>
          <p:cNvPr id="61443" name="Rectangle 3"/>
          <p:cNvSpPr>
            <a:spLocks noGrp="1" noChangeArrowheads="1"/>
          </p:cNvSpPr>
          <p:nvPr>
            <p:ph type="body" idx="4294967295"/>
          </p:nvPr>
        </p:nvSpPr>
        <p:spPr/>
        <p:txBody>
          <a:bodyPr/>
          <a:lstStyle/>
          <a:p>
            <a:pPr eaLnBrk="1" hangingPunct="1">
              <a:lnSpc>
                <a:spcPct val="80000"/>
              </a:lnSpc>
              <a:buFontTx/>
              <a:buNone/>
            </a:pPr>
            <a:r>
              <a:rPr lang="en-US" sz="2800" b="1" i="1" dirty="0" smtClean="0">
                <a:solidFill>
                  <a:srgbClr val="FF0000"/>
                </a:solidFill>
                <a:latin typeface="Comic Sans MS" pitchFamily="66" charset="0"/>
              </a:rPr>
              <a:t>    </a:t>
            </a:r>
            <a:r>
              <a:rPr lang="ru-RU" sz="2800" b="1" i="1" dirty="0" err="1" smtClean="0">
                <a:solidFill>
                  <a:srgbClr val="FF0000"/>
                </a:solidFill>
              </a:rPr>
              <a:t>Було</a:t>
            </a:r>
            <a:r>
              <a:rPr lang="ru-RU" sz="2800" b="1" i="1" dirty="0" smtClean="0">
                <a:solidFill>
                  <a:srgbClr val="FF0000"/>
                </a:solidFill>
              </a:rPr>
              <a:t> </a:t>
            </a:r>
            <a:r>
              <a:rPr lang="ru-RU" sz="2800" b="1" i="1" dirty="0" err="1" smtClean="0">
                <a:solidFill>
                  <a:srgbClr val="FF0000"/>
                </a:solidFill>
              </a:rPr>
              <a:t>з‘ясовано</a:t>
            </a:r>
            <a:r>
              <a:rPr lang="ru-RU" sz="2800" b="1" i="1" dirty="0" smtClean="0">
                <a:solidFill>
                  <a:srgbClr val="FF0000"/>
                </a:solidFill>
              </a:rPr>
              <a:t>, </a:t>
            </a:r>
            <a:r>
              <a:rPr lang="ru-RU" sz="2800" b="1" i="1" dirty="0" err="1" smtClean="0">
                <a:solidFill>
                  <a:srgbClr val="FF0000"/>
                </a:solidFill>
              </a:rPr>
              <a:t>що</a:t>
            </a:r>
            <a:r>
              <a:rPr lang="ru-RU" sz="2800" b="1" i="1" dirty="0" smtClean="0">
                <a:solidFill>
                  <a:srgbClr val="FF0000"/>
                </a:solidFill>
              </a:rPr>
              <a:t> у </a:t>
            </a:r>
            <a:r>
              <a:rPr lang="ru-RU" sz="2800" b="1" i="1" dirty="0" err="1" smtClean="0">
                <a:solidFill>
                  <a:srgbClr val="FF0000"/>
                </a:solidFill>
              </a:rPr>
              <a:t>заздрісників</a:t>
            </a:r>
            <a:r>
              <a:rPr lang="ru-RU" sz="2800" b="1" i="1" dirty="0" smtClean="0">
                <a:solidFill>
                  <a:srgbClr val="FF0000"/>
                </a:solidFill>
              </a:rPr>
              <a:t> </a:t>
            </a:r>
            <a:r>
              <a:rPr lang="ru-RU" sz="2800" b="1" i="1" dirty="0" err="1" smtClean="0">
                <a:solidFill>
                  <a:srgbClr val="FF0000"/>
                </a:solidFill>
              </a:rPr>
              <a:t>вищеризик</a:t>
            </a:r>
            <a:r>
              <a:rPr lang="ru-RU" sz="2800" b="1" i="1" dirty="0" smtClean="0">
                <a:solidFill>
                  <a:srgbClr val="FF0000"/>
                </a:solidFill>
              </a:rPr>
              <a:t> </a:t>
            </a:r>
            <a:r>
              <a:rPr lang="ru-RU" sz="2800" b="1" i="1" dirty="0" err="1" smtClean="0">
                <a:solidFill>
                  <a:srgbClr val="FF0000"/>
                </a:solidFill>
              </a:rPr>
              <a:t>виникнення</a:t>
            </a:r>
            <a:r>
              <a:rPr lang="ru-RU" sz="2800" b="1" i="1" dirty="0" smtClean="0">
                <a:solidFill>
                  <a:srgbClr val="FF0000"/>
                </a:solidFill>
              </a:rPr>
              <a:t> </a:t>
            </a:r>
            <a:r>
              <a:rPr lang="ru-RU" sz="2800" b="1" i="1" dirty="0" err="1" smtClean="0">
                <a:solidFill>
                  <a:srgbClr val="FF0000"/>
                </a:solidFill>
              </a:rPr>
              <a:t>інфаркту</a:t>
            </a:r>
            <a:r>
              <a:rPr lang="ru-RU" sz="2800" b="1" i="1" dirty="0" smtClean="0">
                <a:solidFill>
                  <a:srgbClr val="FF0000"/>
                </a:solidFill>
              </a:rPr>
              <a:t> </a:t>
            </a:r>
            <a:r>
              <a:rPr lang="ru-RU" sz="2800" b="1" i="1" dirty="0" err="1" smtClean="0">
                <a:solidFill>
                  <a:srgbClr val="FF0000"/>
                </a:solidFill>
              </a:rPr>
              <a:t>у</a:t>
            </a:r>
            <a:r>
              <a:rPr lang="ru-RU" sz="2800" b="1" i="1" dirty="0" smtClean="0">
                <a:solidFill>
                  <a:srgbClr val="FF0000"/>
                </a:solidFill>
              </a:rPr>
              <a:t> 2,5 рази, </a:t>
            </a:r>
            <a:r>
              <a:rPr lang="ru-RU" sz="2800" b="1" i="1" dirty="0" err="1" smtClean="0">
                <a:solidFill>
                  <a:srgbClr val="FF0000"/>
                </a:solidFill>
              </a:rPr>
              <a:t>ніж</a:t>
            </a:r>
            <a:r>
              <a:rPr lang="ru-RU" sz="2800" b="1" i="1" dirty="0" smtClean="0">
                <a:solidFill>
                  <a:srgbClr val="FF0000"/>
                </a:solidFill>
              </a:rPr>
              <a:t> у </a:t>
            </a:r>
            <a:endParaRPr lang="en-US" sz="2800" b="1" i="1" dirty="0" smtClean="0">
              <a:solidFill>
                <a:srgbClr val="FF0000"/>
              </a:solidFill>
            </a:endParaRPr>
          </a:p>
          <a:p>
            <a:pPr eaLnBrk="1" hangingPunct="1">
              <a:lnSpc>
                <a:spcPct val="80000"/>
              </a:lnSpc>
              <a:buFontTx/>
              <a:buNone/>
            </a:pPr>
            <a:r>
              <a:rPr lang="ru-RU" sz="2800" b="1" i="1" dirty="0" smtClean="0">
                <a:solidFill>
                  <a:srgbClr val="FF0000"/>
                </a:solidFill>
              </a:rPr>
              <a:t>людей, </a:t>
            </a:r>
            <a:r>
              <a:rPr lang="ru-RU" sz="2800" b="1" i="1" dirty="0" err="1" smtClean="0">
                <a:solidFill>
                  <a:srgbClr val="FF0000"/>
                </a:solidFill>
              </a:rPr>
              <a:t>які</a:t>
            </a:r>
            <a:r>
              <a:rPr lang="ru-RU" sz="2800" b="1" i="1" dirty="0" smtClean="0">
                <a:solidFill>
                  <a:srgbClr val="FF0000"/>
                </a:solidFill>
              </a:rPr>
              <a:t> </a:t>
            </a:r>
            <a:r>
              <a:rPr lang="ru-RU" sz="2800" b="1" i="1" dirty="0" err="1" smtClean="0">
                <a:solidFill>
                  <a:srgbClr val="FF0000"/>
                </a:solidFill>
              </a:rPr>
              <a:t>раді</a:t>
            </a:r>
            <a:r>
              <a:rPr lang="ru-RU" sz="2800" b="1" i="1" dirty="0" smtClean="0">
                <a:solidFill>
                  <a:srgbClr val="FF0000"/>
                </a:solidFill>
              </a:rPr>
              <a:t> </a:t>
            </a:r>
            <a:endParaRPr lang="en-US" sz="2800" b="1" i="1" dirty="0" smtClean="0">
              <a:solidFill>
                <a:srgbClr val="FF0000"/>
              </a:solidFill>
            </a:endParaRPr>
          </a:p>
          <a:p>
            <a:pPr eaLnBrk="1" hangingPunct="1">
              <a:lnSpc>
                <a:spcPct val="80000"/>
              </a:lnSpc>
              <a:buFontTx/>
              <a:buNone/>
            </a:pPr>
            <a:r>
              <a:rPr lang="ru-RU" sz="2800" b="1" i="1" dirty="0" smtClean="0">
                <a:solidFill>
                  <a:srgbClr val="FF0000"/>
                </a:solidFill>
              </a:rPr>
              <a:t>чужим </a:t>
            </a:r>
            <a:r>
              <a:rPr lang="ru-RU" sz="2800" b="1" i="1" dirty="0" err="1" smtClean="0">
                <a:solidFill>
                  <a:srgbClr val="FF0000"/>
                </a:solidFill>
              </a:rPr>
              <a:t>успіхам</a:t>
            </a:r>
            <a:r>
              <a:rPr lang="ru-RU" sz="2800" b="1" i="1" dirty="0" smtClean="0">
                <a:solidFill>
                  <a:srgbClr val="FF0000"/>
                </a:solidFill>
              </a:rPr>
              <a:t>. </a:t>
            </a:r>
            <a:endParaRPr lang="en-US" sz="2800" b="1" i="1" dirty="0" smtClean="0">
              <a:solidFill>
                <a:srgbClr val="FF0000"/>
              </a:solidFill>
            </a:endParaRPr>
          </a:p>
          <a:p>
            <a:pPr eaLnBrk="1" hangingPunct="1">
              <a:lnSpc>
                <a:spcPct val="80000"/>
              </a:lnSpc>
              <a:buFontTx/>
              <a:buNone/>
            </a:pPr>
            <a:r>
              <a:rPr lang="ru-RU" sz="2800" b="1" i="1" dirty="0" err="1" smtClean="0">
                <a:solidFill>
                  <a:srgbClr val="FF0000"/>
                </a:solidFill>
              </a:rPr>
              <a:t>Вчений</a:t>
            </a:r>
            <a:r>
              <a:rPr lang="ru-RU" sz="2800" b="1" i="1" dirty="0" smtClean="0">
                <a:solidFill>
                  <a:srgbClr val="FF0000"/>
                </a:solidFill>
              </a:rPr>
              <a:t> назвав </a:t>
            </a:r>
            <a:endParaRPr lang="en-US" sz="2800" b="1" i="1" dirty="0" smtClean="0">
              <a:solidFill>
                <a:srgbClr val="FF0000"/>
              </a:solidFill>
            </a:endParaRPr>
          </a:p>
          <a:p>
            <a:pPr eaLnBrk="1" hangingPunct="1">
              <a:lnSpc>
                <a:spcPct val="80000"/>
              </a:lnSpc>
              <a:buFontTx/>
              <a:buNone/>
            </a:pPr>
            <a:r>
              <a:rPr lang="ru-RU" sz="2800" b="1" i="1" dirty="0" err="1" smtClean="0">
                <a:solidFill>
                  <a:srgbClr val="FF0000"/>
                </a:solidFill>
              </a:rPr>
              <a:t>заздрість</a:t>
            </a:r>
            <a:r>
              <a:rPr lang="ru-RU" sz="2800" b="1" i="1" dirty="0" smtClean="0">
                <a:solidFill>
                  <a:srgbClr val="FF0000"/>
                </a:solidFill>
              </a:rPr>
              <a:t> </a:t>
            </a:r>
          </a:p>
          <a:p>
            <a:pPr eaLnBrk="1" hangingPunct="1">
              <a:lnSpc>
                <a:spcPct val="80000"/>
              </a:lnSpc>
              <a:buFontTx/>
              <a:buNone/>
            </a:pPr>
            <a:r>
              <a:rPr lang="ru-RU" sz="2800" b="1" i="1" dirty="0" err="1" smtClean="0">
                <a:solidFill>
                  <a:srgbClr val="FF0000"/>
                </a:solidFill>
              </a:rPr>
              <a:t>отрутою</a:t>
            </a:r>
            <a:endParaRPr lang="en-US" sz="2800" b="1" i="1" dirty="0" smtClean="0">
              <a:solidFill>
                <a:srgbClr val="FF0000"/>
              </a:solidFill>
            </a:endParaRPr>
          </a:p>
          <a:p>
            <a:pPr eaLnBrk="1" hangingPunct="1">
              <a:lnSpc>
                <a:spcPct val="80000"/>
              </a:lnSpc>
              <a:buFontTx/>
              <a:buNone/>
            </a:pPr>
            <a:r>
              <a:rPr lang="ru-RU" sz="2800" b="1" i="1" dirty="0" smtClean="0">
                <a:solidFill>
                  <a:srgbClr val="FF0000"/>
                </a:solidFill>
              </a:rPr>
              <a:t> для </a:t>
            </a:r>
            <a:r>
              <a:rPr lang="ru-RU" sz="2800" b="1" i="1" dirty="0" err="1" smtClean="0">
                <a:solidFill>
                  <a:srgbClr val="FF0000"/>
                </a:solidFill>
              </a:rPr>
              <a:t>людського</a:t>
            </a:r>
            <a:r>
              <a:rPr lang="ru-RU" sz="2800" b="1" i="1" dirty="0" smtClean="0">
                <a:solidFill>
                  <a:srgbClr val="FF0000"/>
                </a:solidFill>
              </a:rPr>
              <a:t> </a:t>
            </a:r>
            <a:endParaRPr lang="en-US" sz="2800" b="1" i="1" dirty="0" smtClean="0">
              <a:solidFill>
                <a:srgbClr val="FF0000"/>
              </a:solidFill>
            </a:endParaRPr>
          </a:p>
          <a:p>
            <a:pPr eaLnBrk="1" hangingPunct="1">
              <a:lnSpc>
                <a:spcPct val="80000"/>
              </a:lnSpc>
              <a:buFontTx/>
              <a:buNone/>
            </a:pPr>
            <a:r>
              <a:rPr lang="ru-RU" sz="2800" b="1" i="1" dirty="0" err="1" smtClean="0">
                <a:solidFill>
                  <a:srgbClr val="FF0000"/>
                </a:solidFill>
              </a:rPr>
              <a:t>серця</a:t>
            </a:r>
            <a:r>
              <a:rPr lang="ru-RU" sz="2800" b="1" i="1" dirty="0" smtClean="0">
                <a:solidFill>
                  <a:srgbClr val="FF0000"/>
                </a:solidFill>
              </a:rPr>
              <a:t>.</a:t>
            </a:r>
          </a:p>
        </p:txBody>
      </p:sp>
      <p:pic>
        <p:nvPicPr>
          <p:cNvPr id="61445" name="Picture 5"/>
          <p:cNvPicPr>
            <a:picLocks noChangeAspect="1" noChangeArrowheads="1"/>
          </p:cNvPicPr>
          <p:nvPr/>
        </p:nvPicPr>
        <p:blipFill>
          <a:blip r:embed="rId2"/>
          <a:srcRect/>
          <a:stretch>
            <a:fillRect/>
          </a:stretch>
        </p:blipFill>
        <p:spPr bwMode="auto">
          <a:xfrm>
            <a:off x="3886200" y="2667000"/>
            <a:ext cx="4800600" cy="39004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500" fill="hold"/>
                                        <p:tgtEl>
                                          <p:spTgt spid="61442"/>
                                        </p:tgtEl>
                                        <p:attrNameLst>
                                          <p:attrName>ppt_w</p:attrName>
                                        </p:attrNameLst>
                                      </p:cBhvr>
                                      <p:tavLst>
                                        <p:tav tm="0">
                                          <p:val>
                                            <p:fltVal val="0"/>
                                          </p:val>
                                        </p:tav>
                                        <p:tav tm="100000">
                                          <p:val>
                                            <p:strVal val="#ppt_w"/>
                                          </p:val>
                                        </p:tav>
                                      </p:tavLst>
                                    </p:anim>
                                    <p:anim calcmode="lin" valueType="num">
                                      <p:cBhvr>
                                        <p:cTn id="8" dur="500" fill="hold"/>
                                        <p:tgtEl>
                                          <p:spTgt spid="61442"/>
                                        </p:tgtEl>
                                        <p:attrNameLst>
                                          <p:attrName>ppt_h</p:attrName>
                                        </p:attrNameLst>
                                      </p:cBhvr>
                                      <p:tavLst>
                                        <p:tav tm="0">
                                          <p:val>
                                            <p:fltVal val="0"/>
                                          </p:val>
                                        </p:tav>
                                        <p:tav tm="100000">
                                          <p:val>
                                            <p:strVal val="#ppt_h"/>
                                          </p:val>
                                        </p:tav>
                                      </p:tavLst>
                                    </p:anim>
                                    <p:anim calcmode="lin" valueType="num">
                                      <p:cBhvr>
                                        <p:cTn id="9" dur="500" fill="hold"/>
                                        <p:tgtEl>
                                          <p:spTgt spid="61442"/>
                                        </p:tgtEl>
                                        <p:attrNameLst>
                                          <p:attrName>style.rotation</p:attrName>
                                        </p:attrNameLst>
                                      </p:cBhvr>
                                      <p:tavLst>
                                        <p:tav tm="0">
                                          <p:val>
                                            <p:fltVal val="360"/>
                                          </p:val>
                                        </p:tav>
                                        <p:tav tm="100000">
                                          <p:val>
                                            <p:fltVal val="0"/>
                                          </p:val>
                                        </p:tav>
                                      </p:tavLst>
                                    </p:anim>
                                    <p:animEffect transition="in" filter="fade">
                                      <p:cBhvr>
                                        <p:cTn id="10" dur="500"/>
                                        <p:tgtEl>
                                          <p:spTgt spid="61442"/>
                                        </p:tgtEl>
                                      </p:cBhvr>
                                    </p:animEffect>
                                  </p:childTnLst>
                                </p:cTn>
                              </p:par>
                              <p:par>
                                <p:cTn id="11" presetID="15" presetClass="entr" presetSubtype="0" fill="hold" nodeType="withEffect">
                                  <p:stCondLst>
                                    <p:cond delay="0"/>
                                  </p:stCondLst>
                                  <p:childTnLst>
                                    <p:set>
                                      <p:cBhvr>
                                        <p:cTn id="12" dur="1" fill="hold">
                                          <p:stCondLst>
                                            <p:cond delay="0"/>
                                          </p:stCondLst>
                                        </p:cTn>
                                        <p:tgtEl>
                                          <p:spTgt spid="61445"/>
                                        </p:tgtEl>
                                        <p:attrNameLst>
                                          <p:attrName>style.visibility</p:attrName>
                                        </p:attrNameLst>
                                      </p:cBhvr>
                                      <p:to>
                                        <p:strVal val="visible"/>
                                      </p:to>
                                    </p:set>
                                    <p:anim calcmode="lin" valueType="num">
                                      <p:cBhvr>
                                        <p:cTn id="13" dur="1000" fill="hold"/>
                                        <p:tgtEl>
                                          <p:spTgt spid="61445"/>
                                        </p:tgtEl>
                                        <p:attrNameLst>
                                          <p:attrName>ppt_w</p:attrName>
                                        </p:attrNameLst>
                                      </p:cBhvr>
                                      <p:tavLst>
                                        <p:tav tm="0">
                                          <p:val>
                                            <p:fltVal val="0"/>
                                          </p:val>
                                        </p:tav>
                                        <p:tav tm="100000">
                                          <p:val>
                                            <p:strVal val="#ppt_w"/>
                                          </p:val>
                                        </p:tav>
                                      </p:tavLst>
                                    </p:anim>
                                    <p:anim calcmode="lin" valueType="num">
                                      <p:cBhvr>
                                        <p:cTn id="14" dur="1000" fill="hold"/>
                                        <p:tgtEl>
                                          <p:spTgt spid="61445"/>
                                        </p:tgtEl>
                                        <p:attrNameLst>
                                          <p:attrName>ppt_h</p:attrName>
                                        </p:attrNameLst>
                                      </p:cBhvr>
                                      <p:tavLst>
                                        <p:tav tm="0">
                                          <p:val>
                                            <p:fltVal val="0"/>
                                          </p:val>
                                        </p:tav>
                                        <p:tav tm="100000">
                                          <p:val>
                                            <p:strVal val="#ppt_h"/>
                                          </p:val>
                                        </p:tav>
                                      </p:tavLst>
                                    </p:anim>
                                    <p:anim calcmode="lin" valueType="num">
                                      <p:cBhvr>
                                        <p:cTn id="15"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61443">
                                            <p:txEl>
                                              <p:pRg st="0" end="0"/>
                                            </p:txEl>
                                          </p:spTgt>
                                        </p:tgtEl>
                                        <p:attrNameLst>
                                          <p:attrName>style.visibility</p:attrName>
                                        </p:attrNameLst>
                                      </p:cBhvr>
                                      <p:to>
                                        <p:strVal val="visible"/>
                                      </p:to>
                                    </p:set>
                                    <p:anim calcmode="lin" valueType="num">
                                      <p:cBhvr>
                                        <p:cTn id="20" dur="500" fill="hold"/>
                                        <p:tgtEl>
                                          <p:spTgt spid="6144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1443">
                                            <p:txEl>
                                              <p:pRg st="0" end="0"/>
                                            </p:txEl>
                                          </p:spTgt>
                                        </p:tgtEl>
                                        <p:attrNameLst>
                                          <p:attrName>ppt_h</p:attrName>
                                        </p:attrNameLst>
                                      </p:cBhvr>
                                      <p:tavLst>
                                        <p:tav tm="0">
                                          <p:val>
                                            <p:fltVal val="0"/>
                                          </p:val>
                                        </p:tav>
                                        <p:tav tm="100000">
                                          <p:val>
                                            <p:strVal val="#ppt_h"/>
                                          </p:val>
                                        </p:tav>
                                      </p:tavLst>
                                    </p:anim>
                                    <p:anim calcmode="lin" valueType="num">
                                      <p:cBhvr>
                                        <p:cTn id="22" dur="500" fill="hold"/>
                                        <p:tgtEl>
                                          <p:spTgt spid="61443">
                                            <p:txEl>
                                              <p:pRg st="0" end="0"/>
                                            </p:txEl>
                                          </p:spTgt>
                                        </p:tgtEl>
                                        <p:attrNameLst>
                                          <p:attrName>style.rotation</p:attrName>
                                        </p:attrNameLst>
                                      </p:cBhvr>
                                      <p:tavLst>
                                        <p:tav tm="0">
                                          <p:val>
                                            <p:fltVal val="360"/>
                                          </p:val>
                                        </p:tav>
                                        <p:tav tm="100000">
                                          <p:val>
                                            <p:fltVal val="0"/>
                                          </p:val>
                                        </p:tav>
                                      </p:tavLst>
                                    </p:anim>
                                    <p:animEffect transition="in" filter="fade">
                                      <p:cBhvr>
                                        <p:cTn id="23" dur="500"/>
                                        <p:tgtEl>
                                          <p:spTgt spid="61443">
                                            <p:txEl>
                                              <p:pRg st="0" end="0"/>
                                            </p:txEl>
                                          </p:spTgt>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61443">
                                            <p:txEl>
                                              <p:pRg st="1" end="1"/>
                                            </p:txEl>
                                          </p:spTgt>
                                        </p:tgtEl>
                                        <p:attrNameLst>
                                          <p:attrName>style.visibility</p:attrName>
                                        </p:attrNameLst>
                                      </p:cBhvr>
                                      <p:to>
                                        <p:strVal val="visible"/>
                                      </p:to>
                                    </p:set>
                                    <p:anim calcmode="lin" valueType="num">
                                      <p:cBhvr>
                                        <p:cTn id="26" dur="500" fill="hold"/>
                                        <p:tgtEl>
                                          <p:spTgt spid="6144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1443">
                                            <p:txEl>
                                              <p:pRg st="1" end="1"/>
                                            </p:txEl>
                                          </p:spTgt>
                                        </p:tgtEl>
                                        <p:attrNameLst>
                                          <p:attrName>ppt_h</p:attrName>
                                        </p:attrNameLst>
                                      </p:cBhvr>
                                      <p:tavLst>
                                        <p:tav tm="0">
                                          <p:val>
                                            <p:fltVal val="0"/>
                                          </p:val>
                                        </p:tav>
                                        <p:tav tm="100000">
                                          <p:val>
                                            <p:strVal val="#ppt_h"/>
                                          </p:val>
                                        </p:tav>
                                      </p:tavLst>
                                    </p:anim>
                                    <p:anim calcmode="lin" valueType="num">
                                      <p:cBhvr>
                                        <p:cTn id="28" dur="500" fill="hold"/>
                                        <p:tgtEl>
                                          <p:spTgt spid="61443">
                                            <p:txEl>
                                              <p:pRg st="1" end="1"/>
                                            </p:txEl>
                                          </p:spTgt>
                                        </p:tgtEl>
                                        <p:attrNameLst>
                                          <p:attrName>style.rotation</p:attrName>
                                        </p:attrNameLst>
                                      </p:cBhvr>
                                      <p:tavLst>
                                        <p:tav tm="0">
                                          <p:val>
                                            <p:fltVal val="360"/>
                                          </p:val>
                                        </p:tav>
                                        <p:tav tm="100000">
                                          <p:val>
                                            <p:fltVal val="0"/>
                                          </p:val>
                                        </p:tav>
                                      </p:tavLst>
                                    </p:anim>
                                    <p:animEffect transition="in" filter="fade">
                                      <p:cBhvr>
                                        <p:cTn id="29" dur="500"/>
                                        <p:tgtEl>
                                          <p:spTgt spid="61443">
                                            <p:txEl>
                                              <p:pRg st="1" end="1"/>
                                            </p:txEl>
                                          </p:spTgt>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61443">
                                            <p:txEl>
                                              <p:pRg st="2" end="2"/>
                                            </p:txEl>
                                          </p:spTgt>
                                        </p:tgtEl>
                                        <p:attrNameLst>
                                          <p:attrName>style.visibility</p:attrName>
                                        </p:attrNameLst>
                                      </p:cBhvr>
                                      <p:to>
                                        <p:strVal val="visible"/>
                                      </p:to>
                                    </p:set>
                                    <p:anim calcmode="lin" valueType="num">
                                      <p:cBhvr>
                                        <p:cTn id="32" dur="500" fill="hold"/>
                                        <p:tgtEl>
                                          <p:spTgt spid="6144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1443">
                                            <p:txEl>
                                              <p:pRg st="2" end="2"/>
                                            </p:txEl>
                                          </p:spTgt>
                                        </p:tgtEl>
                                        <p:attrNameLst>
                                          <p:attrName>ppt_h</p:attrName>
                                        </p:attrNameLst>
                                      </p:cBhvr>
                                      <p:tavLst>
                                        <p:tav tm="0">
                                          <p:val>
                                            <p:fltVal val="0"/>
                                          </p:val>
                                        </p:tav>
                                        <p:tav tm="100000">
                                          <p:val>
                                            <p:strVal val="#ppt_h"/>
                                          </p:val>
                                        </p:tav>
                                      </p:tavLst>
                                    </p:anim>
                                    <p:anim calcmode="lin" valueType="num">
                                      <p:cBhvr>
                                        <p:cTn id="34" dur="500" fill="hold"/>
                                        <p:tgtEl>
                                          <p:spTgt spid="61443">
                                            <p:txEl>
                                              <p:pRg st="2" end="2"/>
                                            </p:txEl>
                                          </p:spTgt>
                                        </p:tgtEl>
                                        <p:attrNameLst>
                                          <p:attrName>style.rotation</p:attrName>
                                        </p:attrNameLst>
                                      </p:cBhvr>
                                      <p:tavLst>
                                        <p:tav tm="0">
                                          <p:val>
                                            <p:fltVal val="360"/>
                                          </p:val>
                                        </p:tav>
                                        <p:tav tm="100000">
                                          <p:val>
                                            <p:fltVal val="0"/>
                                          </p:val>
                                        </p:tav>
                                      </p:tavLst>
                                    </p:anim>
                                    <p:animEffect transition="in" filter="fade">
                                      <p:cBhvr>
                                        <p:cTn id="35" dur="500"/>
                                        <p:tgtEl>
                                          <p:spTgt spid="61443">
                                            <p:txEl>
                                              <p:pRg st="2" end="2"/>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61443">
                                            <p:txEl>
                                              <p:pRg st="3" end="3"/>
                                            </p:txEl>
                                          </p:spTgt>
                                        </p:tgtEl>
                                        <p:attrNameLst>
                                          <p:attrName>style.visibility</p:attrName>
                                        </p:attrNameLst>
                                      </p:cBhvr>
                                      <p:to>
                                        <p:strVal val="visible"/>
                                      </p:to>
                                    </p:set>
                                    <p:anim calcmode="lin" valueType="num">
                                      <p:cBhvr>
                                        <p:cTn id="38" dur="500" fill="hold"/>
                                        <p:tgtEl>
                                          <p:spTgt spid="6144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61443">
                                            <p:txEl>
                                              <p:pRg st="3" end="3"/>
                                            </p:txEl>
                                          </p:spTgt>
                                        </p:tgtEl>
                                        <p:attrNameLst>
                                          <p:attrName>ppt_h</p:attrName>
                                        </p:attrNameLst>
                                      </p:cBhvr>
                                      <p:tavLst>
                                        <p:tav tm="0">
                                          <p:val>
                                            <p:fltVal val="0"/>
                                          </p:val>
                                        </p:tav>
                                        <p:tav tm="100000">
                                          <p:val>
                                            <p:strVal val="#ppt_h"/>
                                          </p:val>
                                        </p:tav>
                                      </p:tavLst>
                                    </p:anim>
                                    <p:anim calcmode="lin" valueType="num">
                                      <p:cBhvr>
                                        <p:cTn id="40" dur="500" fill="hold"/>
                                        <p:tgtEl>
                                          <p:spTgt spid="61443">
                                            <p:txEl>
                                              <p:pRg st="3" end="3"/>
                                            </p:txEl>
                                          </p:spTgt>
                                        </p:tgtEl>
                                        <p:attrNameLst>
                                          <p:attrName>style.rotation</p:attrName>
                                        </p:attrNameLst>
                                      </p:cBhvr>
                                      <p:tavLst>
                                        <p:tav tm="0">
                                          <p:val>
                                            <p:fltVal val="360"/>
                                          </p:val>
                                        </p:tav>
                                        <p:tav tm="100000">
                                          <p:val>
                                            <p:fltVal val="0"/>
                                          </p:val>
                                        </p:tav>
                                      </p:tavLst>
                                    </p:anim>
                                    <p:animEffect transition="in" filter="fade">
                                      <p:cBhvr>
                                        <p:cTn id="41" dur="500"/>
                                        <p:tgtEl>
                                          <p:spTgt spid="61443">
                                            <p:txEl>
                                              <p:pRg st="3" end="3"/>
                                            </p:txEl>
                                          </p:spTgt>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61443">
                                            <p:txEl>
                                              <p:pRg st="4" end="4"/>
                                            </p:txEl>
                                          </p:spTgt>
                                        </p:tgtEl>
                                        <p:attrNameLst>
                                          <p:attrName>style.visibility</p:attrName>
                                        </p:attrNameLst>
                                      </p:cBhvr>
                                      <p:to>
                                        <p:strVal val="visible"/>
                                      </p:to>
                                    </p:set>
                                    <p:anim calcmode="lin" valueType="num">
                                      <p:cBhvr>
                                        <p:cTn id="44" dur="500" fill="hold"/>
                                        <p:tgtEl>
                                          <p:spTgt spid="6144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61443">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61443">
                                            <p:txEl>
                                              <p:pRg st="4" end="4"/>
                                            </p:txEl>
                                          </p:spTgt>
                                        </p:tgtEl>
                                        <p:attrNameLst>
                                          <p:attrName>style.rotation</p:attrName>
                                        </p:attrNameLst>
                                      </p:cBhvr>
                                      <p:tavLst>
                                        <p:tav tm="0">
                                          <p:val>
                                            <p:fltVal val="360"/>
                                          </p:val>
                                        </p:tav>
                                        <p:tav tm="100000">
                                          <p:val>
                                            <p:fltVal val="0"/>
                                          </p:val>
                                        </p:tav>
                                      </p:tavLst>
                                    </p:anim>
                                    <p:animEffect transition="in" filter="fade">
                                      <p:cBhvr>
                                        <p:cTn id="47" dur="500"/>
                                        <p:tgtEl>
                                          <p:spTgt spid="61443">
                                            <p:txEl>
                                              <p:pRg st="4" end="4"/>
                                            </p:txEl>
                                          </p:spTgt>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61443">
                                            <p:txEl>
                                              <p:pRg st="5" end="5"/>
                                            </p:txEl>
                                          </p:spTgt>
                                        </p:tgtEl>
                                        <p:attrNameLst>
                                          <p:attrName>style.visibility</p:attrName>
                                        </p:attrNameLst>
                                      </p:cBhvr>
                                      <p:to>
                                        <p:strVal val="visible"/>
                                      </p:to>
                                    </p:set>
                                    <p:anim calcmode="lin" valueType="num">
                                      <p:cBhvr>
                                        <p:cTn id="50" dur="500" fill="hold"/>
                                        <p:tgtEl>
                                          <p:spTgt spid="61443">
                                            <p:txEl>
                                              <p:pRg st="5" end="5"/>
                                            </p:txEl>
                                          </p:spTgt>
                                        </p:tgtEl>
                                        <p:attrNameLst>
                                          <p:attrName>ppt_w</p:attrName>
                                        </p:attrNameLst>
                                      </p:cBhvr>
                                      <p:tavLst>
                                        <p:tav tm="0">
                                          <p:val>
                                            <p:fltVal val="0"/>
                                          </p:val>
                                        </p:tav>
                                        <p:tav tm="100000">
                                          <p:val>
                                            <p:strVal val="#ppt_w"/>
                                          </p:val>
                                        </p:tav>
                                      </p:tavLst>
                                    </p:anim>
                                    <p:anim calcmode="lin" valueType="num">
                                      <p:cBhvr>
                                        <p:cTn id="51" dur="500" fill="hold"/>
                                        <p:tgtEl>
                                          <p:spTgt spid="61443">
                                            <p:txEl>
                                              <p:pRg st="5" end="5"/>
                                            </p:txEl>
                                          </p:spTgt>
                                        </p:tgtEl>
                                        <p:attrNameLst>
                                          <p:attrName>ppt_h</p:attrName>
                                        </p:attrNameLst>
                                      </p:cBhvr>
                                      <p:tavLst>
                                        <p:tav tm="0">
                                          <p:val>
                                            <p:fltVal val="0"/>
                                          </p:val>
                                        </p:tav>
                                        <p:tav tm="100000">
                                          <p:val>
                                            <p:strVal val="#ppt_h"/>
                                          </p:val>
                                        </p:tav>
                                      </p:tavLst>
                                    </p:anim>
                                    <p:anim calcmode="lin" valueType="num">
                                      <p:cBhvr>
                                        <p:cTn id="52" dur="500" fill="hold"/>
                                        <p:tgtEl>
                                          <p:spTgt spid="61443">
                                            <p:txEl>
                                              <p:pRg st="5" end="5"/>
                                            </p:txEl>
                                          </p:spTgt>
                                        </p:tgtEl>
                                        <p:attrNameLst>
                                          <p:attrName>style.rotation</p:attrName>
                                        </p:attrNameLst>
                                      </p:cBhvr>
                                      <p:tavLst>
                                        <p:tav tm="0">
                                          <p:val>
                                            <p:fltVal val="360"/>
                                          </p:val>
                                        </p:tav>
                                        <p:tav tm="100000">
                                          <p:val>
                                            <p:fltVal val="0"/>
                                          </p:val>
                                        </p:tav>
                                      </p:tavLst>
                                    </p:anim>
                                    <p:animEffect transition="in" filter="fade">
                                      <p:cBhvr>
                                        <p:cTn id="53" dur="500"/>
                                        <p:tgtEl>
                                          <p:spTgt spid="61443">
                                            <p:txEl>
                                              <p:pRg st="5" end="5"/>
                                            </p:txEl>
                                          </p:spTgt>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61443">
                                            <p:txEl>
                                              <p:pRg st="6" end="6"/>
                                            </p:txEl>
                                          </p:spTgt>
                                        </p:tgtEl>
                                        <p:attrNameLst>
                                          <p:attrName>style.visibility</p:attrName>
                                        </p:attrNameLst>
                                      </p:cBhvr>
                                      <p:to>
                                        <p:strVal val="visible"/>
                                      </p:to>
                                    </p:set>
                                    <p:anim calcmode="lin" valueType="num">
                                      <p:cBhvr>
                                        <p:cTn id="56" dur="500" fill="hold"/>
                                        <p:tgtEl>
                                          <p:spTgt spid="6144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61443">
                                            <p:txEl>
                                              <p:pRg st="6" end="6"/>
                                            </p:txEl>
                                          </p:spTgt>
                                        </p:tgtEl>
                                        <p:attrNameLst>
                                          <p:attrName>ppt_h</p:attrName>
                                        </p:attrNameLst>
                                      </p:cBhvr>
                                      <p:tavLst>
                                        <p:tav tm="0">
                                          <p:val>
                                            <p:fltVal val="0"/>
                                          </p:val>
                                        </p:tav>
                                        <p:tav tm="100000">
                                          <p:val>
                                            <p:strVal val="#ppt_h"/>
                                          </p:val>
                                        </p:tav>
                                      </p:tavLst>
                                    </p:anim>
                                    <p:anim calcmode="lin" valueType="num">
                                      <p:cBhvr>
                                        <p:cTn id="58" dur="500" fill="hold"/>
                                        <p:tgtEl>
                                          <p:spTgt spid="61443">
                                            <p:txEl>
                                              <p:pRg st="6" end="6"/>
                                            </p:txEl>
                                          </p:spTgt>
                                        </p:tgtEl>
                                        <p:attrNameLst>
                                          <p:attrName>style.rotation</p:attrName>
                                        </p:attrNameLst>
                                      </p:cBhvr>
                                      <p:tavLst>
                                        <p:tav tm="0">
                                          <p:val>
                                            <p:fltVal val="360"/>
                                          </p:val>
                                        </p:tav>
                                        <p:tav tm="100000">
                                          <p:val>
                                            <p:fltVal val="0"/>
                                          </p:val>
                                        </p:tav>
                                      </p:tavLst>
                                    </p:anim>
                                    <p:animEffect transition="in" filter="fade">
                                      <p:cBhvr>
                                        <p:cTn id="59" dur="500"/>
                                        <p:tgtEl>
                                          <p:spTgt spid="61443">
                                            <p:txEl>
                                              <p:pRg st="6" end="6"/>
                                            </p:txEl>
                                          </p:spTgt>
                                        </p:tgtEl>
                                      </p:cBhvr>
                                    </p:animEffect>
                                  </p:childTnLst>
                                </p:cTn>
                              </p:par>
                              <p:par>
                                <p:cTn id="60" presetID="49" presetClass="entr" presetSubtype="0" decel="100000" fill="hold" nodeType="withEffect">
                                  <p:stCondLst>
                                    <p:cond delay="0"/>
                                  </p:stCondLst>
                                  <p:childTnLst>
                                    <p:set>
                                      <p:cBhvr>
                                        <p:cTn id="61" dur="1" fill="hold">
                                          <p:stCondLst>
                                            <p:cond delay="0"/>
                                          </p:stCondLst>
                                        </p:cTn>
                                        <p:tgtEl>
                                          <p:spTgt spid="61443">
                                            <p:txEl>
                                              <p:pRg st="7" end="7"/>
                                            </p:txEl>
                                          </p:spTgt>
                                        </p:tgtEl>
                                        <p:attrNameLst>
                                          <p:attrName>style.visibility</p:attrName>
                                        </p:attrNameLst>
                                      </p:cBhvr>
                                      <p:to>
                                        <p:strVal val="visible"/>
                                      </p:to>
                                    </p:set>
                                    <p:anim calcmode="lin" valueType="num">
                                      <p:cBhvr>
                                        <p:cTn id="62" dur="500" fill="hold"/>
                                        <p:tgtEl>
                                          <p:spTgt spid="61443">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61443">
                                            <p:txEl>
                                              <p:pRg st="7" end="7"/>
                                            </p:txEl>
                                          </p:spTgt>
                                        </p:tgtEl>
                                        <p:attrNameLst>
                                          <p:attrName>ppt_h</p:attrName>
                                        </p:attrNameLst>
                                      </p:cBhvr>
                                      <p:tavLst>
                                        <p:tav tm="0">
                                          <p:val>
                                            <p:fltVal val="0"/>
                                          </p:val>
                                        </p:tav>
                                        <p:tav tm="100000">
                                          <p:val>
                                            <p:strVal val="#ppt_h"/>
                                          </p:val>
                                        </p:tav>
                                      </p:tavLst>
                                    </p:anim>
                                    <p:anim calcmode="lin" valueType="num">
                                      <p:cBhvr>
                                        <p:cTn id="64" dur="500" fill="hold"/>
                                        <p:tgtEl>
                                          <p:spTgt spid="61443">
                                            <p:txEl>
                                              <p:pRg st="7" end="7"/>
                                            </p:txEl>
                                          </p:spTgt>
                                        </p:tgtEl>
                                        <p:attrNameLst>
                                          <p:attrName>style.rotation</p:attrName>
                                        </p:attrNameLst>
                                      </p:cBhvr>
                                      <p:tavLst>
                                        <p:tav tm="0">
                                          <p:val>
                                            <p:fltVal val="360"/>
                                          </p:val>
                                        </p:tav>
                                        <p:tav tm="100000">
                                          <p:val>
                                            <p:fltVal val="0"/>
                                          </p:val>
                                        </p:tav>
                                      </p:tavLst>
                                    </p:anim>
                                    <p:animEffect transition="in" filter="fade">
                                      <p:cBhvr>
                                        <p:cTn id="65" dur="500"/>
                                        <p:tgtEl>
                                          <p:spTgt spid="614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r>
              <a:rPr lang="ru-RU" sz="5400" b="1" i="1" dirty="0" err="1" smtClean="0">
                <a:solidFill>
                  <a:srgbClr val="CC0066"/>
                </a:solidFill>
                <a:latin typeface="Comic Sans MS" pitchFamily="66" charset="0"/>
              </a:rPr>
              <a:t>Ревнощі</a:t>
            </a:r>
            <a:endParaRPr lang="ru-RU" sz="5400" b="1" i="1" dirty="0" smtClean="0">
              <a:solidFill>
                <a:srgbClr val="CC0066"/>
              </a:solidFill>
              <a:latin typeface="Comic Sans MS" pitchFamily="66" charset="0"/>
            </a:endParaRPr>
          </a:p>
        </p:txBody>
      </p:sp>
      <p:sp>
        <p:nvSpPr>
          <p:cNvPr id="62467" name="Rectangle 3"/>
          <p:cNvSpPr>
            <a:spLocks noGrp="1" noChangeArrowheads="1"/>
          </p:cNvSpPr>
          <p:nvPr>
            <p:ph type="body" idx="4294967295"/>
          </p:nvPr>
        </p:nvSpPr>
        <p:spPr>
          <a:xfrm>
            <a:off x="838200" y="2133600"/>
            <a:ext cx="8001000" cy="4267200"/>
          </a:xfrm>
        </p:spPr>
        <p:txBody>
          <a:bodyPr/>
          <a:lstStyle/>
          <a:p>
            <a:pPr eaLnBrk="1" hangingPunct="1">
              <a:lnSpc>
                <a:spcPct val="80000"/>
              </a:lnSpc>
              <a:buFontTx/>
              <a:buNone/>
            </a:pPr>
            <a:r>
              <a:rPr lang="ru-RU" sz="2400" b="1" i="1" smtClean="0">
                <a:solidFill>
                  <a:srgbClr val="CC0066"/>
                </a:solidFill>
                <a:latin typeface="Comic Sans MS" pitchFamily="66" charset="0"/>
              </a:rPr>
              <a:t>                                Дослідження  </a:t>
            </a:r>
          </a:p>
          <a:p>
            <a:pPr eaLnBrk="1" hangingPunct="1">
              <a:lnSpc>
                <a:spcPct val="80000"/>
              </a:lnSpc>
              <a:buFontTx/>
              <a:buNone/>
            </a:pPr>
            <a:r>
              <a:rPr lang="ru-RU" sz="2400" b="1" i="1" smtClean="0">
                <a:solidFill>
                  <a:srgbClr val="CC0066"/>
                </a:solidFill>
                <a:latin typeface="Comic Sans MS" pitchFamily="66" charset="0"/>
              </a:rPr>
              <a:t>                                показало, що ревнощі </a:t>
            </a:r>
          </a:p>
          <a:p>
            <a:pPr eaLnBrk="1" hangingPunct="1">
              <a:lnSpc>
                <a:spcPct val="80000"/>
              </a:lnSpc>
              <a:buFontTx/>
              <a:buNone/>
            </a:pPr>
            <a:r>
              <a:rPr lang="ru-RU" sz="2400" b="1" i="1" smtClean="0">
                <a:solidFill>
                  <a:srgbClr val="CC0066"/>
                </a:solidFill>
                <a:latin typeface="Comic Sans MS" pitchFamily="66" charset="0"/>
              </a:rPr>
              <a:t>                                ведуть до порушення </a:t>
            </a:r>
          </a:p>
          <a:p>
            <a:pPr eaLnBrk="1" hangingPunct="1">
              <a:lnSpc>
                <a:spcPct val="80000"/>
              </a:lnSpc>
              <a:buFontTx/>
              <a:buNone/>
            </a:pPr>
            <a:r>
              <a:rPr lang="ru-RU" sz="2400" b="1" i="1" smtClean="0">
                <a:solidFill>
                  <a:srgbClr val="CC0066"/>
                </a:solidFill>
                <a:latin typeface="Comic Sans MS" pitchFamily="66" charset="0"/>
              </a:rPr>
              <a:t>                                гормонального статусу</a:t>
            </a:r>
          </a:p>
          <a:p>
            <a:pPr eaLnBrk="1" hangingPunct="1">
              <a:lnSpc>
                <a:spcPct val="80000"/>
              </a:lnSpc>
              <a:buFontTx/>
              <a:buNone/>
            </a:pPr>
            <a:r>
              <a:rPr lang="ru-RU" sz="2400" b="1" i="1" smtClean="0">
                <a:solidFill>
                  <a:srgbClr val="CC0066"/>
                </a:solidFill>
                <a:latin typeface="Comic Sans MS" pitchFamily="66" charset="0"/>
              </a:rPr>
              <a:t>                                 організму. Почуття </a:t>
            </a:r>
          </a:p>
          <a:p>
            <a:pPr eaLnBrk="1" hangingPunct="1">
              <a:lnSpc>
                <a:spcPct val="80000"/>
              </a:lnSpc>
              <a:buFontTx/>
              <a:buNone/>
            </a:pPr>
            <a:r>
              <a:rPr lang="ru-RU" sz="2400" b="1" i="1" smtClean="0">
                <a:solidFill>
                  <a:srgbClr val="CC0066"/>
                </a:solidFill>
                <a:latin typeface="Comic Sans MS" pitchFamily="66" charset="0"/>
              </a:rPr>
              <a:t>                                 ревнощів притаманне </a:t>
            </a:r>
          </a:p>
          <a:p>
            <a:pPr eaLnBrk="1" hangingPunct="1">
              <a:lnSpc>
                <a:spcPct val="80000"/>
              </a:lnSpc>
              <a:buFontTx/>
              <a:buNone/>
            </a:pPr>
            <a:r>
              <a:rPr lang="ru-RU" sz="2400" b="1" i="1" smtClean="0">
                <a:solidFill>
                  <a:srgbClr val="CC0066"/>
                </a:solidFill>
                <a:latin typeface="Comic Sans MS" pitchFamily="66" charset="0"/>
              </a:rPr>
              <a:t>                                 дріб’язковим,   </a:t>
            </a:r>
          </a:p>
          <a:p>
            <a:pPr eaLnBrk="1" hangingPunct="1">
              <a:lnSpc>
                <a:spcPct val="80000"/>
              </a:lnSpc>
              <a:buFontTx/>
              <a:buNone/>
            </a:pPr>
            <a:r>
              <a:rPr lang="ru-RU" sz="2400" b="1" i="1" smtClean="0">
                <a:solidFill>
                  <a:srgbClr val="CC0066"/>
                </a:solidFill>
                <a:latin typeface="Comic Sans MS" pitchFamily="66" charset="0"/>
              </a:rPr>
              <a:t>                                 тиранічними людям.</a:t>
            </a:r>
            <a:br>
              <a:rPr lang="ru-RU" sz="2400" b="1" i="1" smtClean="0">
                <a:solidFill>
                  <a:srgbClr val="CC0066"/>
                </a:solidFill>
                <a:latin typeface="Comic Sans MS" pitchFamily="66" charset="0"/>
              </a:rPr>
            </a:br>
            <a:r>
              <a:rPr lang="ru-RU" sz="2400" smtClean="0"/>
              <a:t/>
            </a:r>
            <a:br>
              <a:rPr lang="ru-RU" sz="2400" smtClean="0"/>
            </a:br>
            <a:endParaRPr lang="ru-RU" sz="2400" smtClean="0"/>
          </a:p>
        </p:txBody>
      </p:sp>
      <p:pic>
        <p:nvPicPr>
          <p:cNvPr id="62469" name="Picture 5"/>
          <p:cNvPicPr>
            <a:picLocks noChangeAspect="1" noChangeArrowheads="1"/>
          </p:cNvPicPr>
          <p:nvPr/>
        </p:nvPicPr>
        <p:blipFill>
          <a:blip r:embed="rId2"/>
          <a:srcRect/>
          <a:stretch>
            <a:fillRect/>
          </a:stretch>
        </p:blipFill>
        <p:spPr bwMode="auto">
          <a:xfrm>
            <a:off x="381000" y="2133600"/>
            <a:ext cx="4667250" cy="2813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anim calcmode="lin" valueType="num">
                                      <p:cBhvr>
                                        <p:cTn id="9" dur="500" fill="hold"/>
                                        <p:tgtEl>
                                          <p:spTgt spid="62466"/>
                                        </p:tgtEl>
                                        <p:attrNameLst>
                                          <p:attrName>style.rotation</p:attrName>
                                        </p:attrNameLst>
                                      </p:cBhvr>
                                      <p:tavLst>
                                        <p:tav tm="0">
                                          <p:val>
                                            <p:fltVal val="360"/>
                                          </p:val>
                                        </p:tav>
                                        <p:tav tm="100000">
                                          <p:val>
                                            <p:fltVal val="0"/>
                                          </p:val>
                                        </p:tav>
                                      </p:tavLst>
                                    </p:anim>
                                    <p:animEffect transition="in" filter="fade">
                                      <p:cBhvr>
                                        <p:cTn id="10" dur="500"/>
                                        <p:tgtEl>
                                          <p:spTgt spid="62466"/>
                                        </p:tgtEl>
                                      </p:cBhvr>
                                    </p:animEffect>
                                  </p:childTnLst>
                                </p:cTn>
                              </p:par>
                              <p:par>
                                <p:cTn id="11" presetID="15" presetClass="entr" presetSubtype="0" fill="hold" nodeType="withEffect">
                                  <p:stCondLst>
                                    <p:cond delay="0"/>
                                  </p:stCondLst>
                                  <p:childTnLst>
                                    <p:set>
                                      <p:cBhvr>
                                        <p:cTn id="12" dur="1" fill="hold">
                                          <p:stCondLst>
                                            <p:cond delay="0"/>
                                          </p:stCondLst>
                                        </p:cTn>
                                        <p:tgtEl>
                                          <p:spTgt spid="62469"/>
                                        </p:tgtEl>
                                        <p:attrNameLst>
                                          <p:attrName>style.visibility</p:attrName>
                                        </p:attrNameLst>
                                      </p:cBhvr>
                                      <p:to>
                                        <p:strVal val="visible"/>
                                      </p:to>
                                    </p:set>
                                    <p:anim calcmode="lin" valueType="num">
                                      <p:cBhvr>
                                        <p:cTn id="13" dur="1000" fill="hold"/>
                                        <p:tgtEl>
                                          <p:spTgt spid="62469"/>
                                        </p:tgtEl>
                                        <p:attrNameLst>
                                          <p:attrName>ppt_w</p:attrName>
                                        </p:attrNameLst>
                                      </p:cBhvr>
                                      <p:tavLst>
                                        <p:tav tm="0">
                                          <p:val>
                                            <p:fltVal val="0"/>
                                          </p:val>
                                        </p:tav>
                                        <p:tav tm="100000">
                                          <p:val>
                                            <p:strVal val="#ppt_w"/>
                                          </p:val>
                                        </p:tav>
                                      </p:tavLst>
                                    </p:anim>
                                    <p:anim calcmode="lin" valueType="num">
                                      <p:cBhvr>
                                        <p:cTn id="14" dur="1000" fill="hold"/>
                                        <p:tgtEl>
                                          <p:spTgt spid="62469"/>
                                        </p:tgtEl>
                                        <p:attrNameLst>
                                          <p:attrName>ppt_h</p:attrName>
                                        </p:attrNameLst>
                                      </p:cBhvr>
                                      <p:tavLst>
                                        <p:tav tm="0">
                                          <p:val>
                                            <p:fltVal val="0"/>
                                          </p:val>
                                        </p:tav>
                                        <p:tav tm="100000">
                                          <p:val>
                                            <p:strVal val="#ppt_h"/>
                                          </p:val>
                                        </p:tav>
                                      </p:tavLst>
                                    </p:anim>
                                    <p:anim calcmode="lin" valueType="num">
                                      <p:cBhvr>
                                        <p:cTn id="15" dur="1000" fill="hold"/>
                                        <p:tgtEl>
                                          <p:spTgt spid="6246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2469"/>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62467">
                                            <p:txEl>
                                              <p:pRg st="0" end="0"/>
                                            </p:txEl>
                                          </p:spTgt>
                                        </p:tgtEl>
                                        <p:attrNameLst>
                                          <p:attrName>style.visibility</p:attrName>
                                        </p:attrNameLst>
                                      </p:cBhvr>
                                      <p:to>
                                        <p:strVal val="visible"/>
                                      </p:to>
                                    </p:set>
                                    <p:anim calcmode="lin" valueType="num">
                                      <p:cBhvr>
                                        <p:cTn id="20" dur="5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467">
                                            <p:txEl>
                                              <p:pRg st="0" end="0"/>
                                            </p:txEl>
                                          </p:spTgt>
                                        </p:tgtEl>
                                        <p:attrNameLst>
                                          <p:attrName>ppt_h</p:attrName>
                                        </p:attrNameLst>
                                      </p:cBhvr>
                                      <p:tavLst>
                                        <p:tav tm="0">
                                          <p:val>
                                            <p:fltVal val="0"/>
                                          </p:val>
                                        </p:tav>
                                        <p:tav tm="100000">
                                          <p:val>
                                            <p:strVal val="#ppt_h"/>
                                          </p:val>
                                        </p:tav>
                                      </p:tavLst>
                                    </p:anim>
                                    <p:anim calcmode="lin" valueType="num">
                                      <p:cBhvr>
                                        <p:cTn id="22" dur="500" fill="hold"/>
                                        <p:tgtEl>
                                          <p:spTgt spid="62467">
                                            <p:txEl>
                                              <p:pRg st="0" end="0"/>
                                            </p:txEl>
                                          </p:spTgt>
                                        </p:tgtEl>
                                        <p:attrNameLst>
                                          <p:attrName>style.rotation</p:attrName>
                                        </p:attrNameLst>
                                      </p:cBhvr>
                                      <p:tavLst>
                                        <p:tav tm="0">
                                          <p:val>
                                            <p:fltVal val="360"/>
                                          </p:val>
                                        </p:tav>
                                        <p:tav tm="100000">
                                          <p:val>
                                            <p:fltVal val="0"/>
                                          </p:val>
                                        </p:tav>
                                      </p:tavLst>
                                    </p:anim>
                                    <p:animEffect transition="in" filter="fade">
                                      <p:cBhvr>
                                        <p:cTn id="23" dur="500"/>
                                        <p:tgtEl>
                                          <p:spTgt spid="62467">
                                            <p:txEl>
                                              <p:pRg st="0" end="0"/>
                                            </p:txEl>
                                          </p:spTgt>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62467">
                                            <p:txEl>
                                              <p:pRg st="1" end="1"/>
                                            </p:txEl>
                                          </p:spTgt>
                                        </p:tgtEl>
                                        <p:attrNameLst>
                                          <p:attrName>style.visibility</p:attrName>
                                        </p:attrNameLst>
                                      </p:cBhvr>
                                      <p:to>
                                        <p:strVal val="visible"/>
                                      </p:to>
                                    </p:set>
                                    <p:anim calcmode="lin" valueType="num">
                                      <p:cBhvr>
                                        <p:cTn id="26" dur="5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467">
                                            <p:txEl>
                                              <p:pRg st="1" end="1"/>
                                            </p:txEl>
                                          </p:spTgt>
                                        </p:tgtEl>
                                        <p:attrNameLst>
                                          <p:attrName>ppt_h</p:attrName>
                                        </p:attrNameLst>
                                      </p:cBhvr>
                                      <p:tavLst>
                                        <p:tav tm="0">
                                          <p:val>
                                            <p:fltVal val="0"/>
                                          </p:val>
                                        </p:tav>
                                        <p:tav tm="100000">
                                          <p:val>
                                            <p:strVal val="#ppt_h"/>
                                          </p:val>
                                        </p:tav>
                                      </p:tavLst>
                                    </p:anim>
                                    <p:anim calcmode="lin" valueType="num">
                                      <p:cBhvr>
                                        <p:cTn id="28" dur="500" fill="hold"/>
                                        <p:tgtEl>
                                          <p:spTgt spid="62467">
                                            <p:txEl>
                                              <p:pRg st="1" end="1"/>
                                            </p:txEl>
                                          </p:spTgt>
                                        </p:tgtEl>
                                        <p:attrNameLst>
                                          <p:attrName>style.rotation</p:attrName>
                                        </p:attrNameLst>
                                      </p:cBhvr>
                                      <p:tavLst>
                                        <p:tav tm="0">
                                          <p:val>
                                            <p:fltVal val="360"/>
                                          </p:val>
                                        </p:tav>
                                        <p:tav tm="100000">
                                          <p:val>
                                            <p:fltVal val="0"/>
                                          </p:val>
                                        </p:tav>
                                      </p:tavLst>
                                    </p:anim>
                                    <p:animEffect transition="in" filter="fade">
                                      <p:cBhvr>
                                        <p:cTn id="29" dur="500"/>
                                        <p:tgtEl>
                                          <p:spTgt spid="62467">
                                            <p:txEl>
                                              <p:pRg st="1" end="1"/>
                                            </p:txEl>
                                          </p:spTgt>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62467">
                                            <p:txEl>
                                              <p:pRg st="2" end="2"/>
                                            </p:txEl>
                                          </p:spTgt>
                                        </p:tgtEl>
                                        <p:attrNameLst>
                                          <p:attrName>style.visibility</p:attrName>
                                        </p:attrNameLst>
                                      </p:cBhvr>
                                      <p:to>
                                        <p:strVal val="visible"/>
                                      </p:to>
                                    </p:set>
                                    <p:anim calcmode="lin" valueType="num">
                                      <p:cBhvr>
                                        <p:cTn id="32" dur="5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2467">
                                            <p:txEl>
                                              <p:pRg st="2" end="2"/>
                                            </p:txEl>
                                          </p:spTgt>
                                        </p:tgtEl>
                                        <p:attrNameLst>
                                          <p:attrName>ppt_h</p:attrName>
                                        </p:attrNameLst>
                                      </p:cBhvr>
                                      <p:tavLst>
                                        <p:tav tm="0">
                                          <p:val>
                                            <p:fltVal val="0"/>
                                          </p:val>
                                        </p:tav>
                                        <p:tav tm="100000">
                                          <p:val>
                                            <p:strVal val="#ppt_h"/>
                                          </p:val>
                                        </p:tav>
                                      </p:tavLst>
                                    </p:anim>
                                    <p:anim calcmode="lin" valueType="num">
                                      <p:cBhvr>
                                        <p:cTn id="34" dur="500" fill="hold"/>
                                        <p:tgtEl>
                                          <p:spTgt spid="62467">
                                            <p:txEl>
                                              <p:pRg st="2" end="2"/>
                                            </p:txEl>
                                          </p:spTgt>
                                        </p:tgtEl>
                                        <p:attrNameLst>
                                          <p:attrName>style.rotation</p:attrName>
                                        </p:attrNameLst>
                                      </p:cBhvr>
                                      <p:tavLst>
                                        <p:tav tm="0">
                                          <p:val>
                                            <p:fltVal val="360"/>
                                          </p:val>
                                        </p:tav>
                                        <p:tav tm="100000">
                                          <p:val>
                                            <p:fltVal val="0"/>
                                          </p:val>
                                        </p:tav>
                                      </p:tavLst>
                                    </p:anim>
                                    <p:animEffect transition="in" filter="fade">
                                      <p:cBhvr>
                                        <p:cTn id="35" dur="500"/>
                                        <p:tgtEl>
                                          <p:spTgt spid="62467">
                                            <p:txEl>
                                              <p:pRg st="2" end="2"/>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62467">
                                            <p:txEl>
                                              <p:pRg st="3" end="3"/>
                                            </p:txEl>
                                          </p:spTgt>
                                        </p:tgtEl>
                                        <p:attrNameLst>
                                          <p:attrName>style.visibility</p:attrName>
                                        </p:attrNameLst>
                                      </p:cBhvr>
                                      <p:to>
                                        <p:strVal val="visible"/>
                                      </p:to>
                                    </p:set>
                                    <p:anim calcmode="lin" valueType="num">
                                      <p:cBhvr>
                                        <p:cTn id="38" dur="500" fill="hold"/>
                                        <p:tgtEl>
                                          <p:spTgt spid="62467">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62467">
                                            <p:txEl>
                                              <p:pRg st="3" end="3"/>
                                            </p:txEl>
                                          </p:spTgt>
                                        </p:tgtEl>
                                        <p:attrNameLst>
                                          <p:attrName>ppt_h</p:attrName>
                                        </p:attrNameLst>
                                      </p:cBhvr>
                                      <p:tavLst>
                                        <p:tav tm="0">
                                          <p:val>
                                            <p:fltVal val="0"/>
                                          </p:val>
                                        </p:tav>
                                        <p:tav tm="100000">
                                          <p:val>
                                            <p:strVal val="#ppt_h"/>
                                          </p:val>
                                        </p:tav>
                                      </p:tavLst>
                                    </p:anim>
                                    <p:anim calcmode="lin" valueType="num">
                                      <p:cBhvr>
                                        <p:cTn id="40" dur="500" fill="hold"/>
                                        <p:tgtEl>
                                          <p:spTgt spid="62467">
                                            <p:txEl>
                                              <p:pRg st="3" end="3"/>
                                            </p:txEl>
                                          </p:spTgt>
                                        </p:tgtEl>
                                        <p:attrNameLst>
                                          <p:attrName>style.rotation</p:attrName>
                                        </p:attrNameLst>
                                      </p:cBhvr>
                                      <p:tavLst>
                                        <p:tav tm="0">
                                          <p:val>
                                            <p:fltVal val="360"/>
                                          </p:val>
                                        </p:tav>
                                        <p:tav tm="100000">
                                          <p:val>
                                            <p:fltVal val="0"/>
                                          </p:val>
                                        </p:tav>
                                      </p:tavLst>
                                    </p:anim>
                                    <p:animEffect transition="in" filter="fade">
                                      <p:cBhvr>
                                        <p:cTn id="41" dur="500"/>
                                        <p:tgtEl>
                                          <p:spTgt spid="62467">
                                            <p:txEl>
                                              <p:pRg st="3" end="3"/>
                                            </p:txEl>
                                          </p:spTgt>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62467">
                                            <p:txEl>
                                              <p:pRg st="4" end="4"/>
                                            </p:txEl>
                                          </p:spTgt>
                                        </p:tgtEl>
                                        <p:attrNameLst>
                                          <p:attrName>style.visibility</p:attrName>
                                        </p:attrNameLst>
                                      </p:cBhvr>
                                      <p:to>
                                        <p:strVal val="visible"/>
                                      </p:to>
                                    </p:set>
                                    <p:anim calcmode="lin" valueType="num">
                                      <p:cBhvr>
                                        <p:cTn id="44" dur="500" fill="hold"/>
                                        <p:tgtEl>
                                          <p:spTgt spid="62467">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62467">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62467">
                                            <p:txEl>
                                              <p:pRg st="4" end="4"/>
                                            </p:txEl>
                                          </p:spTgt>
                                        </p:tgtEl>
                                        <p:attrNameLst>
                                          <p:attrName>style.rotation</p:attrName>
                                        </p:attrNameLst>
                                      </p:cBhvr>
                                      <p:tavLst>
                                        <p:tav tm="0">
                                          <p:val>
                                            <p:fltVal val="360"/>
                                          </p:val>
                                        </p:tav>
                                        <p:tav tm="100000">
                                          <p:val>
                                            <p:fltVal val="0"/>
                                          </p:val>
                                        </p:tav>
                                      </p:tavLst>
                                    </p:anim>
                                    <p:animEffect transition="in" filter="fade">
                                      <p:cBhvr>
                                        <p:cTn id="47" dur="500"/>
                                        <p:tgtEl>
                                          <p:spTgt spid="62467">
                                            <p:txEl>
                                              <p:pRg st="4" end="4"/>
                                            </p:txEl>
                                          </p:spTgt>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62467">
                                            <p:txEl>
                                              <p:pRg st="5" end="5"/>
                                            </p:txEl>
                                          </p:spTgt>
                                        </p:tgtEl>
                                        <p:attrNameLst>
                                          <p:attrName>style.visibility</p:attrName>
                                        </p:attrNameLst>
                                      </p:cBhvr>
                                      <p:to>
                                        <p:strVal val="visible"/>
                                      </p:to>
                                    </p:set>
                                    <p:anim calcmode="lin" valueType="num">
                                      <p:cBhvr>
                                        <p:cTn id="50" dur="500" fill="hold"/>
                                        <p:tgtEl>
                                          <p:spTgt spid="62467">
                                            <p:txEl>
                                              <p:pRg st="5" end="5"/>
                                            </p:txEl>
                                          </p:spTgt>
                                        </p:tgtEl>
                                        <p:attrNameLst>
                                          <p:attrName>ppt_w</p:attrName>
                                        </p:attrNameLst>
                                      </p:cBhvr>
                                      <p:tavLst>
                                        <p:tav tm="0">
                                          <p:val>
                                            <p:fltVal val="0"/>
                                          </p:val>
                                        </p:tav>
                                        <p:tav tm="100000">
                                          <p:val>
                                            <p:strVal val="#ppt_w"/>
                                          </p:val>
                                        </p:tav>
                                      </p:tavLst>
                                    </p:anim>
                                    <p:anim calcmode="lin" valueType="num">
                                      <p:cBhvr>
                                        <p:cTn id="51" dur="500" fill="hold"/>
                                        <p:tgtEl>
                                          <p:spTgt spid="62467">
                                            <p:txEl>
                                              <p:pRg st="5" end="5"/>
                                            </p:txEl>
                                          </p:spTgt>
                                        </p:tgtEl>
                                        <p:attrNameLst>
                                          <p:attrName>ppt_h</p:attrName>
                                        </p:attrNameLst>
                                      </p:cBhvr>
                                      <p:tavLst>
                                        <p:tav tm="0">
                                          <p:val>
                                            <p:fltVal val="0"/>
                                          </p:val>
                                        </p:tav>
                                        <p:tav tm="100000">
                                          <p:val>
                                            <p:strVal val="#ppt_h"/>
                                          </p:val>
                                        </p:tav>
                                      </p:tavLst>
                                    </p:anim>
                                    <p:anim calcmode="lin" valueType="num">
                                      <p:cBhvr>
                                        <p:cTn id="52" dur="500" fill="hold"/>
                                        <p:tgtEl>
                                          <p:spTgt spid="62467">
                                            <p:txEl>
                                              <p:pRg st="5" end="5"/>
                                            </p:txEl>
                                          </p:spTgt>
                                        </p:tgtEl>
                                        <p:attrNameLst>
                                          <p:attrName>style.rotation</p:attrName>
                                        </p:attrNameLst>
                                      </p:cBhvr>
                                      <p:tavLst>
                                        <p:tav tm="0">
                                          <p:val>
                                            <p:fltVal val="360"/>
                                          </p:val>
                                        </p:tav>
                                        <p:tav tm="100000">
                                          <p:val>
                                            <p:fltVal val="0"/>
                                          </p:val>
                                        </p:tav>
                                      </p:tavLst>
                                    </p:anim>
                                    <p:animEffect transition="in" filter="fade">
                                      <p:cBhvr>
                                        <p:cTn id="53" dur="500"/>
                                        <p:tgtEl>
                                          <p:spTgt spid="62467">
                                            <p:txEl>
                                              <p:pRg st="5" end="5"/>
                                            </p:txEl>
                                          </p:spTgt>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62467">
                                            <p:txEl>
                                              <p:pRg st="6" end="6"/>
                                            </p:txEl>
                                          </p:spTgt>
                                        </p:tgtEl>
                                        <p:attrNameLst>
                                          <p:attrName>style.visibility</p:attrName>
                                        </p:attrNameLst>
                                      </p:cBhvr>
                                      <p:to>
                                        <p:strVal val="visible"/>
                                      </p:to>
                                    </p:set>
                                    <p:anim calcmode="lin" valueType="num">
                                      <p:cBhvr>
                                        <p:cTn id="56" dur="500" fill="hold"/>
                                        <p:tgtEl>
                                          <p:spTgt spid="62467">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62467">
                                            <p:txEl>
                                              <p:pRg st="6" end="6"/>
                                            </p:txEl>
                                          </p:spTgt>
                                        </p:tgtEl>
                                        <p:attrNameLst>
                                          <p:attrName>ppt_h</p:attrName>
                                        </p:attrNameLst>
                                      </p:cBhvr>
                                      <p:tavLst>
                                        <p:tav tm="0">
                                          <p:val>
                                            <p:fltVal val="0"/>
                                          </p:val>
                                        </p:tav>
                                        <p:tav tm="100000">
                                          <p:val>
                                            <p:strVal val="#ppt_h"/>
                                          </p:val>
                                        </p:tav>
                                      </p:tavLst>
                                    </p:anim>
                                    <p:anim calcmode="lin" valueType="num">
                                      <p:cBhvr>
                                        <p:cTn id="58" dur="500" fill="hold"/>
                                        <p:tgtEl>
                                          <p:spTgt spid="62467">
                                            <p:txEl>
                                              <p:pRg st="6" end="6"/>
                                            </p:txEl>
                                          </p:spTgt>
                                        </p:tgtEl>
                                        <p:attrNameLst>
                                          <p:attrName>style.rotation</p:attrName>
                                        </p:attrNameLst>
                                      </p:cBhvr>
                                      <p:tavLst>
                                        <p:tav tm="0">
                                          <p:val>
                                            <p:fltVal val="360"/>
                                          </p:val>
                                        </p:tav>
                                        <p:tav tm="100000">
                                          <p:val>
                                            <p:fltVal val="0"/>
                                          </p:val>
                                        </p:tav>
                                      </p:tavLst>
                                    </p:anim>
                                    <p:animEffect transition="in" filter="fade">
                                      <p:cBhvr>
                                        <p:cTn id="59" dur="500"/>
                                        <p:tgtEl>
                                          <p:spTgt spid="62467">
                                            <p:txEl>
                                              <p:pRg st="6" end="6"/>
                                            </p:txEl>
                                          </p:spTgt>
                                        </p:tgtEl>
                                      </p:cBhvr>
                                    </p:animEffect>
                                  </p:childTnLst>
                                </p:cTn>
                              </p:par>
                              <p:par>
                                <p:cTn id="60" presetID="49" presetClass="entr" presetSubtype="0" decel="100000" fill="hold" nodeType="withEffect">
                                  <p:stCondLst>
                                    <p:cond delay="0"/>
                                  </p:stCondLst>
                                  <p:childTnLst>
                                    <p:set>
                                      <p:cBhvr>
                                        <p:cTn id="61" dur="1" fill="hold">
                                          <p:stCondLst>
                                            <p:cond delay="0"/>
                                          </p:stCondLst>
                                        </p:cTn>
                                        <p:tgtEl>
                                          <p:spTgt spid="62467">
                                            <p:txEl>
                                              <p:pRg st="7" end="7"/>
                                            </p:txEl>
                                          </p:spTgt>
                                        </p:tgtEl>
                                        <p:attrNameLst>
                                          <p:attrName>style.visibility</p:attrName>
                                        </p:attrNameLst>
                                      </p:cBhvr>
                                      <p:to>
                                        <p:strVal val="visible"/>
                                      </p:to>
                                    </p:set>
                                    <p:anim calcmode="lin" valueType="num">
                                      <p:cBhvr>
                                        <p:cTn id="62" dur="500" fill="hold"/>
                                        <p:tgtEl>
                                          <p:spTgt spid="62467">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62467">
                                            <p:txEl>
                                              <p:pRg st="7" end="7"/>
                                            </p:txEl>
                                          </p:spTgt>
                                        </p:tgtEl>
                                        <p:attrNameLst>
                                          <p:attrName>ppt_h</p:attrName>
                                        </p:attrNameLst>
                                      </p:cBhvr>
                                      <p:tavLst>
                                        <p:tav tm="0">
                                          <p:val>
                                            <p:fltVal val="0"/>
                                          </p:val>
                                        </p:tav>
                                        <p:tav tm="100000">
                                          <p:val>
                                            <p:strVal val="#ppt_h"/>
                                          </p:val>
                                        </p:tav>
                                      </p:tavLst>
                                    </p:anim>
                                    <p:anim calcmode="lin" valueType="num">
                                      <p:cBhvr>
                                        <p:cTn id="64" dur="500" fill="hold"/>
                                        <p:tgtEl>
                                          <p:spTgt spid="62467">
                                            <p:txEl>
                                              <p:pRg st="7" end="7"/>
                                            </p:txEl>
                                          </p:spTgt>
                                        </p:tgtEl>
                                        <p:attrNameLst>
                                          <p:attrName>style.rotation</p:attrName>
                                        </p:attrNameLst>
                                      </p:cBhvr>
                                      <p:tavLst>
                                        <p:tav tm="0">
                                          <p:val>
                                            <p:fltVal val="360"/>
                                          </p:val>
                                        </p:tav>
                                        <p:tav tm="100000">
                                          <p:val>
                                            <p:fltVal val="0"/>
                                          </p:val>
                                        </p:tav>
                                      </p:tavLst>
                                    </p:anim>
                                    <p:animEffect transition="in" filter="fade">
                                      <p:cBhvr>
                                        <p:cTn id="65" dur="500"/>
                                        <p:tgtEl>
                                          <p:spTgt spid="624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r>
              <a:rPr lang="ru-RU" sz="4800" b="1" i="1" dirty="0" smtClean="0">
                <a:solidFill>
                  <a:srgbClr val="CC3300"/>
                </a:solidFill>
              </a:rPr>
              <a:t>П</a:t>
            </a:r>
            <a:r>
              <a:rPr lang="uk-UA" sz="4800" b="1" i="1" dirty="0" err="1" smtClean="0">
                <a:solidFill>
                  <a:srgbClr val="CC3300"/>
                </a:solidFill>
              </a:rPr>
              <a:t>очуття</a:t>
            </a:r>
            <a:r>
              <a:rPr lang="uk-UA" sz="4800" b="1" i="1" dirty="0" smtClean="0">
                <a:solidFill>
                  <a:srgbClr val="CC3300"/>
                </a:solidFill>
              </a:rPr>
              <a:t> провини до себе</a:t>
            </a:r>
            <a:endParaRPr lang="ru-RU" sz="4800" b="1" i="1" dirty="0" smtClean="0">
              <a:solidFill>
                <a:srgbClr val="CC3300"/>
              </a:solidFill>
            </a:endParaRPr>
          </a:p>
        </p:txBody>
      </p:sp>
      <p:sp>
        <p:nvSpPr>
          <p:cNvPr id="63491" name="Rectangle 3"/>
          <p:cNvSpPr>
            <a:spLocks noGrp="1" noChangeArrowheads="1"/>
          </p:cNvSpPr>
          <p:nvPr>
            <p:ph type="body" idx="4294967295"/>
          </p:nvPr>
        </p:nvSpPr>
        <p:spPr>
          <a:xfrm>
            <a:off x="990600" y="1295400"/>
            <a:ext cx="7848600" cy="3505200"/>
          </a:xfrm>
        </p:spPr>
        <p:txBody>
          <a:bodyPr/>
          <a:lstStyle/>
          <a:p>
            <a:pPr eaLnBrk="1" hangingPunct="1">
              <a:lnSpc>
                <a:spcPct val="90000"/>
              </a:lnSpc>
              <a:buFontTx/>
              <a:buNone/>
            </a:pPr>
            <a:r>
              <a:rPr lang="ru-RU" sz="2600" b="1" i="1" dirty="0" smtClean="0">
                <a:solidFill>
                  <a:srgbClr val="CC3300"/>
                </a:solidFill>
              </a:rPr>
              <a:t>Як </a:t>
            </a:r>
            <a:r>
              <a:rPr lang="ru-RU" sz="2600" b="1" i="1" dirty="0" err="1" smtClean="0">
                <a:solidFill>
                  <a:srgbClr val="CC3300"/>
                </a:solidFill>
              </a:rPr>
              <a:t>було</a:t>
            </a:r>
            <a:r>
              <a:rPr lang="ru-RU" sz="2600" b="1" i="1" dirty="0" smtClean="0">
                <a:solidFill>
                  <a:srgbClr val="CC3300"/>
                </a:solidFill>
              </a:rPr>
              <a:t> показано, </a:t>
            </a:r>
            <a:r>
              <a:rPr lang="ru-RU" sz="2600" b="1" i="1" dirty="0" err="1" smtClean="0">
                <a:solidFill>
                  <a:srgbClr val="CC3300"/>
                </a:solidFill>
              </a:rPr>
              <a:t>почуття</a:t>
            </a:r>
            <a:r>
              <a:rPr lang="ru-RU" sz="2600" b="1" i="1" dirty="0" smtClean="0">
                <a:solidFill>
                  <a:srgbClr val="CC3300"/>
                </a:solidFill>
              </a:rPr>
              <a:t> </a:t>
            </a:r>
            <a:r>
              <a:rPr lang="ru-RU" sz="2600" b="1" i="1" dirty="0" err="1" smtClean="0">
                <a:solidFill>
                  <a:srgbClr val="CC3300"/>
                </a:solidFill>
              </a:rPr>
              <a:t>провини</a:t>
            </a:r>
            <a:r>
              <a:rPr lang="ru-RU" sz="2600" b="1" i="1" dirty="0" smtClean="0">
                <a:solidFill>
                  <a:srgbClr val="CC3300"/>
                </a:solidFill>
              </a:rPr>
              <a:t> до себе </a:t>
            </a:r>
            <a:r>
              <a:rPr lang="ru-RU" sz="2600" b="1" i="1" dirty="0" err="1" smtClean="0">
                <a:solidFill>
                  <a:srgbClr val="CC3300"/>
                </a:solidFill>
              </a:rPr>
              <a:t>підвищує</a:t>
            </a:r>
            <a:r>
              <a:rPr lang="ru-RU" sz="2600" b="1" i="1" dirty="0" smtClean="0">
                <a:solidFill>
                  <a:srgbClr val="CC3300"/>
                </a:solidFill>
              </a:rPr>
              <a:t> </a:t>
            </a:r>
            <a:r>
              <a:rPr lang="ru-RU" sz="2600" b="1" i="1" dirty="0" err="1" smtClean="0">
                <a:solidFill>
                  <a:srgbClr val="CC3300"/>
                </a:solidFill>
              </a:rPr>
              <a:t>ймовірність</a:t>
            </a:r>
            <a:r>
              <a:rPr lang="ru-RU" sz="2600" b="1" i="1" dirty="0" smtClean="0">
                <a:solidFill>
                  <a:srgbClr val="CC3300"/>
                </a:solidFill>
              </a:rPr>
              <a:t> </a:t>
            </a:r>
            <a:r>
              <a:rPr lang="ru-RU" sz="2600" b="1" i="1" dirty="0" err="1" smtClean="0">
                <a:solidFill>
                  <a:srgbClr val="CC3300"/>
                </a:solidFill>
              </a:rPr>
              <a:t>розвитку</a:t>
            </a:r>
            <a:r>
              <a:rPr lang="ru-RU" sz="2600" b="1" i="1" dirty="0" smtClean="0">
                <a:solidFill>
                  <a:srgbClr val="CC3300"/>
                </a:solidFill>
              </a:rPr>
              <a:t> </a:t>
            </a:r>
            <a:r>
              <a:rPr lang="ru-RU" sz="2600" b="1" i="1" dirty="0" err="1" smtClean="0">
                <a:solidFill>
                  <a:srgbClr val="CC3300"/>
                </a:solidFill>
              </a:rPr>
              <a:t>онкологічних</a:t>
            </a:r>
            <a:r>
              <a:rPr lang="ru-RU" sz="2600" b="1" i="1" dirty="0" smtClean="0">
                <a:solidFill>
                  <a:srgbClr val="CC3300"/>
                </a:solidFill>
              </a:rPr>
              <a:t> </a:t>
            </a:r>
            <a:r>
              <a:rPr lang="ru-RU" sz="2600" b="1" i="1" dirty="0" err="1" smtClean="0">
                <a:solidFill>
                  <a:srgbClr val="CC3300"/>
                </a:solidFill>
              </a:rPr>
              <a:t>процесів</a:t>
            </a:r>
            <a:r>
              <a:rPr lang="ru-RU" sz="2600" b="1" i="1" dirty="0" smtClean="0">
                <a:solidFill>
                  <a:srgbClr val="CC3300"/>
                </a:solidFill>
              </a:rPr>
              <a:t>. Люди, </a:t>
            </a:r>
            <a:r>
              <a:rPr lang="ru-RU" sz="2600" b="1" i="1" dirty="0" err="1" smtClean="0">
                <a:solidFill>
                  <a:srgbClr val="CC3300"/>
                </a:solidFill>
              </a:rPr>
              <a:t>що</a:t>
            </a:r>
            <a:r>
              <a:rPr lang="ru-RU" sz="2600" b="1" i="1" dirty="0" smtClean="0">
                <a:solidFill>
                  <a:srgbClr val="CC3300"/>
                </a:solidFill>
              </a:rPr>
              <a:t> </a:t>
            </a:r>
            <a:r>
              <a:rPr lang="ru-RU" sz="2600" b="1" i="1" dirty="0" err="1" smtClean="0">
                <a:solidFill>
                  <a:srgbClr val="CC3300"/>
                </a:solidFill>
              </a:rPr>
              <a:t>займаються</a:t>
            </a:r>
            <a:r>
              <a:rPr lang="ru-RU" sz="2600" b="1" i="1" dirty="0" smtClean="0">
                <a:solidFill>
                  <a:srgbClr val="CC3300"/>
                </a:solidFill>
              </a:rPr>
              <a:t> </a:t>
            </a:r>
            <a:r>
              <a:rPr lang="ru-RU" sz="2600" b="1" i="1" dirty="0" err="1" smtClean="0">
                <a:solidFill>
                  <a:srgbClr val="CC3300"/>
                </a:solidFill>
              </a:rPr>
              <a:t>самобичуванням</a:t>
            </a:r>
            <a:r>
              <a:rPr lang="ru-RU" sz="2600" b="1" i="1" dirty="0" smtClean="0">
                <a:solidFill>
                  <a:srgbClr val="CC3300"/>
                </a:solidFill>
              </a:rPr>
              <a:t>, </a:t>
            </a:r>
            <a:r>
              <a:rPr lang="ru-RU" sz="2600" b="1" i="1" dirty="0" err="1" smtClean="0">
                <a:solidFill>
                  <a:srgbClr val="CC3300"/>
                </a:solidFill>
              </a:rPr>
              <a:t>частіше</a:t>
            </a:r>
            <a:r>
              <a:rPr lang="ru-RU" sz="2600" b="1" i="1" dirty="0" smtClean="0">
                <a:solidFill>
                  <a:srgbClr val="CC3300"/>
                </a:solidFill>
              </a:rPr>
              <a:t> </a:t>
            </a:r>
            <a:r>
              <a:rPr lang="ru-RU" sz="2600" b="1" i="1" dirty="0" err="1" smtClean="0">
                <a:solidFill>
                  <a:srgbClr val="CC3300"/>
                </a:solidFill>
              </a:rPr>
              <a:t>хворіють</a:t>
            </a:r>
            <a:r>
              <a:rPr lang="ru-RU" sz="2600" b="1" i="1" dirty="0" smtClean="0">
                <a:solidFill>
                  <a:srgbClr val="CC3300"/>
                </a:solidFill>
              </a:rPr>
              <a:t> на </a:t>
            </a:r>
            <a:r>
              <a:rPr lang="ru-RU" sz="2600" b="1" i="1" dirty="0" err="1" smtClean="0">
                <a:solidFill>
                  <a:srgbClr val="CC3300"/>
                </a:solidFill>
              </a:rPr>
              <a:t>простудні</a:t>
            </a:r>
            <a:r>
              <a:rPr lang="ru-RU" sz="2600" b="1" i="1" dirty="0" smtClean="0">
                <a:solidFill>
                  <a:srgbClr val="CC3300"/>
                </a:solidFill>
              </a:rPr>
              <a:t> </a:t>
            </a:r>
            <a:r>
              <a:rPr lang="ru-RU" sz="2600" b="1" i="1" dirty="0" err="1" smtClean="0">
                <a:solidFill>
                  <a:srgbClr val="CC3300"/>
                </a:solidFill>
              </a:rPr>
              <a:t>захворювання</a:t>
            </a:r>
            <a:r>
              <a:rPr lang="ru-RU" sz="2600" b="1" i="1" dirty="0" smtClean="0">
                <a:solidFill>
                  <a:srgbClr val="CC3300"/>
                </a:solidFill>
              </a:rPr>
              <a:t>, </a:t>
            </a:r>
            <a:r>
              <a:rPr lang="ru-RU" sz="2600" b="1" i="1" dirty="0" err="1" smtClean="0">
                <a:solidFill>
                  <a:srgbClr val="CC3300"/>
                </a:solidFill>
              </a:rPr>
              <a:t>більше</a:t>
            </a:r>
            <a:r>
              <a:rPr lang="ru-RU" sz="2600" b="1" i="1" dirty="0" smtClean="0">
                <a:solidFill>
                  <a:srgbClr val="CC3300"/>
                </a:solidFill>
              </a:rPr>
              <a:t> </a:t>
            </a:r>
            <a:r>
              <a:rPr lang="ru-RU" sz="2600" b="1" i="1" dirty="0" err="1" smtClean="0">
                <a:solidFill>
                  <a:srgbClr val="CC3300"/>
                </a:solidFill>
              </a:rPr>
              <a:t>схильні</a:t>
            </a:r>
            <a:r>
              <a:rPr lang="ru-RU" sz="2600" b="1" i="1" dirty="0" smtClean="0">
                <a:solidFill>
                  <a:srgbClr val="CC3300"/>
                </a:solidFill>
              </a:rPr>
              <a:t> до </a:t>
            </a:r>
            <a:r>
              <a:rPr lang="ru-RU" sz="2600" b="1" i="1" dirty="0" err="1" smtClean="0">
                <a:solidFill>
                  <a:srgbClr val="CC3300"/>
                </a:solidFill>
              </a:rPr>
              <a:t>інфекцій</a:t>
            </a:r>
            <a:r>
              <a:rPr lang="ru-RU" sz="2600" b="1" i="1" dirty="0" smtClean="0">
                <a:solidFill>
                  <a:srgbClr val="CC3300"/>
                </a:solidFill>
              </a:rPr>
              <a:t> </a:t>
            </a:r>
            <a:r>
              <a:rPr lang="ru-RU" sz="2600" b="1" i="1" dirty="0" err="1" smtClean="0">
                <a:solidFill>
                  <a:srgbClr val="CC3300"/>
                </a:solidFill>
              </a:rPr>
              <a:t>і</a:t>
            </a:r>
            <a:r>
              <a:rPr lang="ru-RU" sz="2600" b="1" i="1" dirty="0" smtClean="0">
                <a:solidFill>
                  <a:srgbClr val="CC3300"/>
                </a:solidFill>
              </a:rPr>
              <a:t> </a:t>
            </a:r>
            <a:r>
              <a:rPr lang="ru-RU" sz="2600" b="1" i="1" dirty="0" err="1" smtClean="0">
                <a:solidFill>
                  <a:srgbClr val="CC3300"/>
                </a:solidFill>
              </a:rPr>
              <a:t>сприймають</a:t>
            </a:r>
            <a:r>
              <a:rPr lang="ru-RU" sz="2600" b="1" i="1" dirty="0" smtClean="0">
                <a:solidFill>
                  <a:srgbClr val="CC3300"/>
                </a:solidFill>
              </a:rPr>
              <a:t> </a:t>
            </a:r>
            <a:r>
              <a:rPr lang="ru-RU" sz="2600" b="1" i="1" dirty="0" err="1" smtClean="0">
                <a:solidFill>
                  <a:srgbClr val="CC3300"/>
                </a:solidFill>
              </a:rPr>
              <a:t>це</a:t>
            </a:r>
            <a:r>
              <a:rPr lang="ru-RU" sz="2600" b="1" i="1" dirty="0" smtClean="0">
                <a:solidFill>
                  <a:srgbClr val="CC3300"/>
                </a:solidFill>
              </a:rPr>
              <a:t> як </a:t>
            </a:r>
            <a:r>
              <a:rPr lang="ru-RU" sz="2600" b="1" i="1" dirty="0" err="1" smtClean="0">
                <a:solidFill>
                  <a:srgbClr val="CC3300"/>
                </a:solidFill>
              </a:rPr>
              <a:t>належне</a:t>
            </a:r>
            <a:r>
              <a:rPr lang="ru-RU" sz="2600" b="1" i="1" dirty="0" smtClean="0">
                <a:solidFill>
                  <a:srgbClr val="CC3300"/>
                </a:solidFill>
              </a:rPr>
              <a:t>. А </a:t>
            </a:r>
            <a:r>
              <a:rPr lang="ru-RU" sz="2600" b="1" i="1" dirty="0" err="1" smtClean="0">
                <a:solidFill>
                  <a:srgbClr val="CC3300"/>
                </a:solidFill>
              </a:rPr>
              <a:t>вчені</a:t>
            </a:r>
            <a:r>
              <a:rPr lang="ru-RU" sz="2600" b="1" i="1" dirty="0" smtClean="0">
                <a:solidFill>
                  <a:srgbClr val="CC3300"/>
                </a:solidFill>
              </a:rPr>
              <a:t> </a:t>
            </a:r>
            <a:r>
              <a:rPr lang="ru-RU" sz="2600" b="1" i="1" dirty="0" err="1" smtClean="0">
                <a:solidFill>
                  <a:srgbClr val="CC3300"/>
                </a:solidFill>
              </a:rPr>
              <a:t>стверджують</a:t>
            </a:r>
            <a:r>
              <a:rPr lang="ru-RU" sz="2600" b="1" i="1" dirty="0" smtClean="0">
                <a:solidFill>
                  <a:srgbClr val="CC3300"/>
                </a:solidFill>
              </a:rPr>
              <a:t>, </a:t>
            </a:r>
            <a:r>
              <a:rPr lang="ru-RU" sz="2600" b="1" i="1" dirty="0" err="1" smtClean="0">
                <a:solidFill>
                  <a:srgbClr val="CC3300"/>
                </a:solidFill>
              </a:rPr>
              <a:t>що</a:t>
            </a:r>
            <a:r>
              <a:rPr lang="ru-RU" sz="2600" b="1" i="1" dirty="0" smtClean="0">
                <a:solidFill>
                  <a:srgbClr val="CC3300"/>
                </a:solidFill>
              </a:rPr>
              <a:t> </a:t>
            </a:r>
            <a:r>
              <a:rPr lang="ru-RU" sz="2600" b="1" i="1" dirty="0" err="1" smtClean="0">
                <a:solidFill>
                  <a:srgbClr val="CC3300"/>
                </a:solidFill>
              </a:rPr>
              <a:t>здоров'я</a:t>
            </a:r>
            <a:r>
              <a:rPr lang="ru-RU" sz="2600" b="1" i="1" dirty="0" smtClean="0">
                <a:solidFill>
                  <a:srgbClr val="CC3300"/>
                </a:solidFill>
              </a:rPr>
              <a:t> на 80% </a:t>
            </a:r>
            <a:endParaRPr lang="en-US" sz="2600" b="1" i="1" dirty="0" smtClean="0">
              <a:solidFill>
                <a:srgbClr val="CC3300"/>
              </a:solidFill>
            </a:endParaRPr>
          </a:p>
          <a:p>
            <a:pPr eaLnBrk="1" hangingPunct="1">
              <a:lnSpc>
                <a:spcPct val="90000"/>
              </a:lnSpc>
              <a:buFontTx/>
              <a:buNone/>
            </a:pPr>
            <a:r>
              <a:rPr lang="en-US" sz="2600" b="1" i="1" dirty="0" smtClean="0">
                <a:solidFill>
                  <a:srgbClr val="CC3300"/>
                </a:solidFill>
              </a:rPr>
              <a:t>    </a:t>
            </a:r>
            <a:r>
              <a:rPr lang="ru-RU" sz="2600" b="1" i="1" dirty="0" err="1" smtClean="0">
                <a:solidFill>
                  <a:srgbClr val="CC3300"/>
                </a:solidFill>
              </a:rPr>
              <a:t>залежить</a:t>
            </a:r>
            <a:r>
              <a:rPr lang="ru-RU" sz="2600" b="1" i="1" dirty="0" smtClean="0">
                <a:solidFill>
                  <a:srgbClr val="CC3300"/>
                </a:solidFill>
              </a:rPr>
              <a:t> </a:t>
            </a:r>
            <a:r>
              <a:rPr lang="ru-RU" sz="2600" b="1" i="1" dirty="0" err="1" smtClean="0">
                <a:solidFill>
                  <a:srgbClr val="CC3300"/>
                </a:solidFill>
              </a:rPr>
              <a:t>від</a:t>
            </a:r>
            <a:r>
              <a:rPr lang="ru-RU" sz="2600" b="1" i="1" dirty="0" smtClean="0">
                <a:solidFill>
                  <a:srgbClr val="CC3300"/>
                </a:solidFill>
              </a:rPr>
              <a:t> </a:t>
            </a:r>
            <a:endParaRPr lang="en-US" sz="2600" b="1" i="1" dirty="0" smtClean="0">
              <a:solidFill>
                <a:srgbClr val="CC3300"/>
              </a:solidFill>
            </a:endParaRPr>
          </a:p>
          <a:p>
            <a:pPr eaLnBrk="1" hangingPunct="1">
              <a:lnSpc>
                <a:spcPct val="90000"/>
              </a:lnSpc>
              <a:buFontTx/>
              <a:buNone/>
            </a:pPr>
            <a:r>
              <a:rPr lang="en-US" sz="2600" b="1" i="1" dirty="0" smtClean="0">
                <a:solidFill>
                  <a:srgbClr val="CC3300"/>
                </a:solidFill>
              </a:rPr>
              <a:t>    </a:t>
            </a:r>
            <a:r>
              <a:rPr lang="ru-RU" sz="2600" b="1" i="1" dirty="0" err="1" smtClean="0">
                <a:solidFill>
                  <a:srgbClr val="CC3300"/>
                </a:solidFill>
              </a:rPr>
              <a:t>психологічного</a:t>
            </a:r>
            <a:endParaRPr lang="en-US" sz="2600" b="1" i="1" dirty="0" smtClean="0">
              <a:solidFill>
                <a:srgbClr val="CC3300"/>
              </a:solidFill>
            </a:endParaRPr>
          </a:p>
          <a:p>
            <a:pPr eaLnBrk="1" hangingPunct="1">
              <a:lnSpc>
                <a:spcPct val="90000"/>
              </a:lnSpc>
              <a:buFontTx/>
              <a:buNone/>
            </a:pPr>
            <a:r>
              <a:rPr lang="ru-RU" sz="2600" b="1" i="1" dirty="0" smtClean="0">
                <a:solidFill>
                  <a:srgbClr val="CC3300"/>
                </a:solidFill>
              </a:rPr>
              <a:t> </a:t>
            </a:r>
            <a:r>
              <a:rPr lang="en-US" sz="2600" b="1" i="1" dirty="0" smtClean="0">
                <a:solidFill>
                  <a:srgbClr val="CC3300"/>
                </a:solidFill>
              </a:rPr>
              <a:t>   </a:t>
            </a:r>
            <a:r>
              <a:rPr lang="ru-RU" sz="2600" b="1" i="1" dirty="0" smtClean="0">
                <a:solidFill>
                  <a:srgbClr val="CC3300"/>
                </a:solidFill>
              </a:rPr>
              <a:t>стану </a:t>
            </a:r>
            <a:r>
              <a:rPr lang="ru-RU" sz="2600" b="1" i="1" dirty="0" err="1" smtClean="0">
                <a:solidFill>
                  <a:srgbClr val="CC3300"/>
                </a:solidFill>
              </a:rPr>
              <a:t>людини</a:t>
            </a:r>
            <a:r>
              <a:rPr lang="ru-RU" sz="2600" b="1" i="1" dirty="0" smtClean="0">
                <a:solidFill>
                  <a:srgbClr val="CC3300"/>
                </a:solidFill>
              </a:rPr>
              <a:t>.</a:t>
            </a:r>
          </a:p>
        </p:txBody>
      </p:sp>
      <p:pic>
        <p:nvPicPr>
          <p:cNvPr id="63493" name="Picture 5"/>
          <p:cNvPicPr>
            <a:picLocks noChangeAspect="1" noChangeArrowheads="1"/>
          </p:cNvPicPr>
          <p:nvPr/>
        </p:nvPicPr>
        <p:blipFill>
          <a:blip r:embed="rId2"/>
          <a:srcRect/>
          <a:stretch>
            <a:fillRect/>
          </a:stretch>
        </p:blipFill>
        <p:spPr bwMode="auto">
          <a:xfrm>
            <a:off x="4343400" y="3962400"/>
            <a:ext cx="4219575" cy="2508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ppt_w</p:attrName>
                                        </p:attrNameLst>
                                      </p:cBhvr>
                                      <p:tavLst>
                                        <p:tav tm="0">
                                          <p:val>
                                            <p:fltVal val="0"/>
                                          </p:val>
                                        </p:tav>
                                        <p:tav tm="100000">
                                          <p:val>
                                            <p:strVal val="#ppt_w"/>
                                          </p:val>
                                        </p:tav>
                                      </p:tavLst>
                                    </p:anim>
                                    <p:anim calcmode="lin" valueType="num">
                                      <p:cBhvr>
                                        <p:cTn id="8" dur="500" fill="hold"/>
                                        <p:tgtEl>
                                          <p:spTgt spid="63490"/>
                                        </p:tgtEl>
                                        <p:attrNameLst>
                                          <p:attrName>ppt_h</p:attrName>
                                        </p:attrNameLst>
                                      </p:cBhvr>
                                      <p:tavLst>
                                        <p:tav tm="0">
                                          <p:val>
                                            <p:fltVal val="0"/>
                                          </p:val>
                                        </p:tav>
                                        <p:tav tm="100000">
                                          <p:val>
                                            <p:strVal val="#ppt_h"/>
                                          </p:val>
                                        </p:tav>
                                      </p:tavLst>
                                    </p:anim>
                                    <p:anim calcmode="lin" valueType="num">
                                      <p:cBhvr>
                                        <p:cTn id="9" dur="500" fill="hold"/>
                                        <p:tgtEl>
                                          <p:spTgt spid="63490"/>
                                        </p:tgtEl>
                                        <p:attrNameLst>
                                          <p:attrName>style.rotation</p:attrName>
                                        </p:attrNameLst>
                                      </p:cBhvr>
                                      <p:tavLst>
                                        <p:tav tm="0">
                                          <p:val>
                                            <p:fltVal val="360"/>
                                          </p:val>
                                        </p:tav>
                                        <p:tav tm="100000">
                                          <p:val>
                                            <p:fltVal val="0"/>
                                          </p:val>
                                        </p:tav>
                                      </p:tavLst>
                                    </p:anim>
                                    <p:animEffect transition="in" filter="fade">
                                      <p:cBhvr>
                                        <p:cTn id="10" dur="500"/>
                                        <p:tgtEl>
                                          <p:spTgt spid="63490"/>
                                        </p:tgtEl>
                                      </p:cBhvr>
                                    </p:animEffect>
                                  </p:childTnLst>
                                </p:cTn>
                              </p:par>
                              <p:par>
                                <p:cTn id="11" presetID="15" presetClass="entr" presetSubtype="0" fill="hold" nodeType="withEffect">
                                  <p:stCondLst>
                                    <p:cond delay="0"/>
                                  </p:stCondLst>
                                  <p:childTnLst>
                                    <p:set>
                                      <p:cBhvr>
                                        <p:cTn id="12" dur="1" fill="hold">
                                          <p:stCondLst>
                                            <p:cond delay="0"/>
                                          </p:stCondLst>
                                        </p:cTn>
                                        <p:tgtEl>
                                          <p:spTgt spid="63493"/>
                                        </p:tgtEl>
                                        <p:attrNameLst>
                                          <p:attrName>style.visibility</p:attrName>
                                        </p:attrNameLst>
                                      </p:cBhvr>
                                      <p:to>
                                        <p:strVal val="visible"/>
                                      </p:to>
                                    </p:set>
                                    <p:anim calcmode="lin" valueType="num">
                                      <p:cBhvr>
                                        <p:cTn id="13" dur="1000" fill="hold"/>
                                        <p:tgtEl>
                                          <p:spTgt spid="63493"/>
                                        </p:tgtEl>
                                        <p:attrNameLst>
                                          <p:attrName>ppt_w</p:attrName>
                                        </p:attrNameLst>
                                      </p:cBhvr>
                                      <p:tavLst>
                                        <p:tav tm="0">
                                          <p:val>
                                            <p:fltVal val="0"/>
                                          </p:val>
                                        </p:tav>
                                        <p:tav tm="100000">
                                          <p:val>
                                            <p:strVal val="#ppt_w"/>
                                          </p:val>
                                        </p:tav>
                                      </p:tavLst>
                                    </p:anim>
                                    <p:anim calcmode="lin" valueType="num">
                                      <p:cBhvr>
                                        <p:cTn id="14" dur="1000" fill="hold"/>
                                        <p:tgtEl>
                                          <p:spTgt spid="63493"/>
                                        </p:tgtEl>
                                        <p:attrNameLst>
                                          <p:attrName>ppt_h</p:attrName>
                                        </p:attrNameLst>
                                      </p:cBhvr>
                                      <p:tavLst>
                                        <p:tav tm="0">
                                          <p:val>
                                            <p:fltVal val="0"/>
                                          </p:val>
                                        </p:tav>
                                        <p:tav tm="100000">
                                          <p:val>
                                            <p:strVal val="#ppt_h"/>
                                          </p:val>
                                        </p:tav>
                                      </p:tavLst>
                                    </p:anim>
                                    <p:anim calcmode="lin" valueType="num">
                                      <p:cBhvr>
                                        <p:cTn id="15" dur="1000" fill="hold"/>
                                        <p:tgtEl>
                                          <p:spTgt spid="6349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3493"/>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63491">
                                            <p:txEl>
                                              <p:pRg st="0" end="0"/>
                                            </p:txEl>
                                          </p:spTgt>
                                        </p:tgtEl>
                                        <p:attrNameLst>
                                          <p:attrName>style.visibility</p:attrName>
                                        </p:attrNameLst>
                                      </p:cBhvr>
                                      <p:to>
                                        <p:strVal val="visible"/>
                                      </p:to>
                                    </p:set>
                                    <p:anim calcmode="lin" valueType="num">
                                      <p:cBhvr>
                                        <p:cTn id="20"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3491">
                                            <p:txEl>
                                              <p:pRg st="0" end="0"/>
                                            </p:txEl>
                                          </p:spTgt>
                                        </p:tgtEl>
                                        <p:attrNameLst>
                                          <p:attrName>ppt_h</p:attrName>
                                        </p:attrNameLst>
                                      </p:cBhvr>
                                      <p:tavLst>
                                        <p:tav tm="0">
                                          <p:val>
                                            <p:fltVal val="0"/>
                                          </p:val>
                                        </p:tav>
                                        <p:tav tm="100000">
                                          <p:val>
                                            <p:strVal val="#ppt_h"/>
                                          </p:val>
                                        </p:tav>
                                      </p:tavLst>
                                    </p:anim>
                                    <p:anim calcmode="lin" valueType="num">
                                      <p:cBhvr>
                                        <p:cTn id="22" dur="500" fill="hold"/>
                                        <p:tgtEl>
                                          <p:spTgt spid="63491">
                                            <p:txEl>
                                              <p:pRg st="0" end="0"/>
                                            </p:txEl>
                                          </p:spTgt>
                                        </p:tgtEl>
                                        <p:attrNameLst>
                                          <p:attrName>style.rotation</p:attrName>
                                        </p:attrNameLst>
                                      </p:cBhvr>
                                      <p:tavLst>
                                        <p:tav tm="0">
                                          <p:val>
                                            <p:fltVal val="360"/>
                                          </p:val>
                                        </p:tav>
                                        <p:tav tm="100000">
                                          <p:val>
                                            <p:fltVal val="0"/>
                                          </p:val>
                                        </p:tav>
                                      </p:tavLst>
                                    </p:anim>
                                    <p:animEffect transition="in" filter="fade">
                                      <p:cBhvr>
                                        <p:cTn id="23" dur="500"/>
                                        <p:tgtEl>
                                          <p:spTgt spid="63491">
                                            <p:txEl>
                                              <p:pRg st="0" end="0"/>
                                            </p:txEl>
                                          </p:spTgt>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63491">
                                            <p:txEl>
                                              <p:pRg st="1" end="1"/>
                                            </p:txEl>
                                          </p:spTgt>
                                        </p:tgtEl>
                                        <p:attrNameLst>
                                          <p:attrName>style.visibility</p:attrName>
                                        </p:attrNameLst>
                                      </p:cBhvr>
                                      <p:to>
                                        <p:strVal val="visible"/>
                                      </p:to>
                                    </p:set>
                                    <p:anim calcmode="lin" valueType="num">
                                      <p:cBhvr>
                                        <p:cTn id="26"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3491">
                                            <p:txEl>
                                              <p:pRg st="1" end="1"/>
                                            </p:txEl>
                                          </p:spTgt>
                                        </p:tgtEl>
                                        <p:attrNameLst>
                                          <p:attrName>ppt_h</p:attrName>
                                        </p:attrNameLst>
                                      </p:cBhvr>
                                      <p:tavLst>
                                        <p:tav tm="0">
                                          <p:val>
                                            <p:fltVal val="0"/>
                                          </p:val>
                                        </p:tav>
                                        <p:tav tm="100000">
                                          <p:val>
                                            <p:strVal val="#ppt_h"/>
                                          </p:val>
                                        </p:tav>
                                      </p:tavLst>
                                    </p:anim>
                                    <p:anim calcmode="lin" valueType="num">
                                      <p:cBhvr>
                                        <p:cTn id="28" dur="500" fill="hold"/>
                                        <p:tgtEl>
                                          <p:spTgt spid="63491">
                                            <p:txEl>
                                              <p:pRg st="1" end="1"/>
                                            </p:txEl>
                                          </p:spTgt>
                                        </p:tgtEl>
                                        <p:attrNameLst>
                                          <p:attrName>style.rotation</p:attrName>
                                        </p:attrNameLst>
                                      </p:cBhvr>
                                      <p:tavLst>
                                        <p:tav tm="0">
                                          <p:val>
                                            <p:fltVal val="360"/>
                                          </p:val>
                                        </p:tav>
                                        <p:tav tm="100000">
                                          <p:val>
                                            <p:fltVal val="0"/>
                                          </p:val>
                                        </p:tav>
                                      </p:tavLst>
                                    </p:anim>
                                    <p:animEffect transition="in" filter="fade">
                                      <p:cBhvr>
                                        <p:cTn id="29" dur="500"/>
                                        <p:tgtEl>
                                          <p:spTgt spid="63491">
                                            <p:txEl>
                                              <p:pRg st="1" end="1"/>
                                            </p:txEl>
                                          </p:spTgt>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63491">
                                            <p:txEl>
                                              <p:pRg st="2" end="2"/>
                                            </p:txEl>
                                          </p:spTgt>
                                        </p:tgtEl>
                                        <p:attrNameLst>
                                          <p:attrName>style.visibility</p:attrName>
                                        </p:attrNameLst>
                                      </p:cBhvr>
                                      <p:to>
                                        <p:strVal val="visible"/>
                                      </p:to>
                                    </p:set>
                                    <p:anim calcmode="lin" valueType="num">
                                      <p:cBhvr>
                                        <p:cTn id="32" dur="500" fill="hold"/>
                                        <p:tgtEl>
                                          <p:spTgt spid="63491">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3491">
                                            <p:txEl>
                                              <p:pRg st="2" end="2"/>
                                            </p:txEl>
                                          </p:spTgt>
                                        </p:tgtEl>
                                        <p:attrNameLst>
                                          <p:attrName>ppt_h</p:attrName>
                                        </p:attrNameLst>
                                      </p:cBhvr>
                                      <p:tavLst>
                                        <p:tav tm="0">
                                          <p:val>
                                            <p:fltVal val="0"/>
                                          </p:val>
                                        </p:tav>
                                        <p:tav tm="100000">
                                          <p:val>
                                            <p:strVal val="#ppt_h"/>
                                          </p:val>
                                        </p:tav>
                                      </p:tavLst>
                                    </p:anim>
                                    <p:anim calcmode="lin" valueType="num">
                                      <p:cBhvr>
                                        <p:cTn id="34" dur="500" fill="hold"/>
                                        <p:tgtEl>
                                          <p:spTgt spid="63491">
                                            <p:txEl>
                                              <p:pRg st="2" end="2"/>
                                            </p:txEl>
                                          </p:spTgt>
                                        </p:tgtEl>
                                        <p:attrNameLst>
                                          <p:attrName>style.rotation</p:attrName>
                                        </p:attrNameLst>
                                      </p:cBhvr>
                                      <p:tavLst>
                                        <p:tav tm="0">
                                          <p:val>
                                            <p:fltVal val="360"/>
                                          </p:val>
                                        </p:tav>
                                        <p:tav tm="100000">
                                          <p:val>
                                            <p:fltVal val="0"/>
                                          </p:val>
                                        </p:tav>
                                      </p:tavLst>
                                    </p:anim>
                                    <p:animEffect transition="in" filter="fade">
                                      <p:cBhvr>
                                        <p:cTn id="35" dur="500"/>
                                        <p:tgtEl>
                                          <p:spTgt spid="63491">
                                            <p:txEl>
                                              <p:pRg st="2" end="2"/>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63491">
                                            <p:txEl>
                                              <p:pRg st="3" end="3"/>
                                            </p:txEl>
                                          </p:spTgt>
                                        </p:tgtEl>
                                        <p:attrNameLst>
                                          <p:attrName>style.visibility</p:attrName>
                                        </p:attrNameLst>
                                      </p:cBhvr>
                                      <p:to>
                                        <p:strVal val="visible"/>
                                      </p:to>
                                    </p:set>
                                    <p:anim calcmode="lin" valueType="num">
                                      <p:cBhvr>
                                        <p:cTn id="38" dur="500" fill="hold"/>
                                        <p:tgtEl>
                                          <p:spTgt spid="63491">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63491">
                                            <p:txEl>
                                              <p:pRg st="3" end="3"/>
                                            </p:txEl>
                                          </p:spTgt>
                                        </p:tgtEl>
                                        <p:attrNameLst>
                                          <p:attrName>ppt_h</p:attrName>
                                        </p:attrNameLst>
                                      </p:cBhvr>
                                      <p:tavLst>
                                        <p:tav tm="0">
                                          <p:val>
                                            <p:fltVal val="0"/>
                                          </p:val>
                                        </p:tav>
                                        <p:tav tm="100000">
                                          <p:val>
                                            <p:strVal val="#ppt_h"/>
                                          </p:val>
                                        </p:tav>
                                      </p:tavLst>
                                    </p:anim>
                                    <p:anim calcmode="lin" valueType="num">
                                      <p:cBhvr>
                                        <p:cTn id="40" dur="500" fill="hold"/>
                                        <p:tgtEl>
                                          <p:spTgt spid="63491">
                                            <p:txEl>
                                              <p:pRg st="3" end="3"/>
                                            </p:txEl>
                                          </p:spTgt>
                                        </p:tgtEl>
                                        <p:attrNameLst>
                                          <p:attrName>style.rotation</p:attrName>
                                        </p:attrNameLst>
                                      </p:cBhvr>
                                      <p:tavLst>
                                        <p:tav tm="0">
                                          <p:val>
                                            <p:fltVal val="360"/>
                                          </p:val>
                                        </p:tav>
                                        <p:tav tm="100000">
                                          <p:val>
                                            <p:fltVal val="0"/>
                                          </p:val>
                                        </p:tav>
                                      </p:tavLst>
                                    </p:anim>
                                    <p:animEffect transition="in" filter="fade">
                                      <p:cBhvr>
                                        <p:cTn id="41" dur="500"/>
                                        <p:tgtEl>
                                          <p:spTgt spid="63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uk-UA" sz="2400" b="1" smtClean="0">
                <a:latin typeface="Bodoni MT Black" pitchFamily="18" charset="0"/>
              </a:rPr>
              <a:t>Первинна захворюваність на    </a:t>
            </a:r>
            <a:br>
              <a:rPr lang="uk-UA" sz="2400" b="1" smtClean="0">
                <a:latin typeface="Bodoni MT Black" pitchFamily="18" charset="0"/>
              </a:rPr>
            </a:br>
            <a:r>
              <a:rPr lang="uk-UA" sz="2400" b="1" smtClean="0">
                <a:latin typeface="Bodoni MT Black" pitchFamily="18" charset="0"/>
              </a:rPr>
              <a:t>       </a:t>
            </a:r>
            <a:r>
              <a:rPr lang="uk-UA" sz="2400" b="1" smtClean="0">
                <a:solidFill>
                  <a:srgbClr val="FF0000"/>
                </a:solidFill>
                <a:latin typeface="Bodoni MT Black" pitchFamily="18" charset="0"/>
              </a:rPr>
              <a:t>Інфаркт міокарда</a:t>
            </a:r>
            <a:r>
              <a:rPr lang="uk-UA" sz="2400" b="1" smtClean="0">
                <a:latin typeface="Bodoni MT Black" pitchFamily="18" charset="0"/>
              </a:rPr>
              <a:t/>
            </a:r>
            <a:br>
              <a:rPr lang="uk-UA" sz="2400" b="1" smtClean="0">
                <a:latin typeface="Bodoni MT Black" pitchFamily="18" charset="0"/>
              </a:rPr>
            </a:br>
            <a:r>
              <a:rPr lang="uk-UA" sz="2400" b="1" smtClean="0">
                <a:latin typeface="Bodoni MT Black" pitchFamily="18" charset="0"/>
              </a:rPr>
              <a:t>       серед дорослого населення м. Рівного </a:t>
            </a:r>
            <a:r>
              <a:rPr lang="en-US" sz="2400" b="1" smtClean="0">
                <a:latin typeface="Bodoni MT Black" pitchFamily="18" charset="0"/>
              </a:rPr>
              <a:t/>
            </a:r>
            <a:br>
              <a:rPr lang="en-US" sz="2400" b="1" smtClean="0">
                <a:latin typeface="Bodoni MT Black" pitchFamily="18" charset="0"/>
              </a:rPr>
            </a:br>
            <a:r>
              <a:rPr lang="uk-UA" sz="2400" b="1" smtClean="0">
                <a:latin typeface="Bodoni MT Black" pitchFamily="18" charset="0"/>
              </a:rPr>
              <a:t>(на 1 тис.нас)</a:t>
            </a:r>
            <a:endParaRPr lang="ru-RU" sz="2400" b="1" smtClean="0">
              <a:latin typeface="Bodoni MT Black" pitchFamily="18" charset="0"/>
            </a:endParaRPr>
          </a:p>
        </p:txBody>
      </p:sp>
      <p:graphicFrame>
        <p:nvGraphicFramePr>
          <p:cNvPr id="3074" name="Object 3"/>
          <p:cNvGraphicFramePr>
            <a:graphicFrameLocks noChangeAspect="1"/>
          </p:cNvGraphicFramePr>
          <p:nvPr>
            <p:ph idx="1"/>
          </p:nvPr>
        </p:nvGraphicFramePr>
        <p:xfrm>
          <a:off x="693738" y="1905000"/>
          <a:ext cx="7753350" cy="4465638"/>
        </p:xfrm>
        <a:graphic>
          <a:graphicData uri="http://schemas.openxmlformats.org/presentationml/2006/ole">
            <p:oleObj spid="_x0000_s83970" name="Диаграмма" r:id="rId3" imgW="7772408" imgH="4476848" progId="MSGraph.Chart.8">
              <p:embed followColorScheme="full"/>
            </p:oleObj>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lstStyle/>
          <a:p>
            <a:pPr eaLnBrk="1" hangingPunct="1"/>
            <a:r>
              <a:rPr lang="ru-RU" sz="4800" b="1" i="1" dirty="0" err="1" smtClean="0">
                <a:solidFill>
                  <a:srgbClr val="006600"/>
                </a:solidFill>
              </a:rPr>
              <a:t>Жалість</a:t>
            </a:r>
            <a:r>
              <a:rPr lang="ru-RU" sz="4800" b="1" i="1" dirty="0" smtClean="0">
                <a:solidFill>
                  <a:srgbClr val="006600"/>
                </a:solidFill>
              </a:rPr>
              <a:t> до себе</a:t>
            </a:r>
          </a:p>
        </p:txBody>
      </p:sp>
      <p:sp>
        <p:nvSpPr>
          <p:cNvPr id="64515" name="Rectangle 3"/>
          <p:cNvSpPr>
            <a:spLocks noGrp="1" noChangeArrowheads="1"/>
          </p:cNvSpPr>
          <p:nvPr>
            <p:ph type="body" idx="4294967295"/>
          </p:nvPr>
        </p:nvSpPr>
        <p:spPr>
          <a:xfrm>
            <a:off x="457200" y="1600200"/>
            <a:ext cx="7772400" cy="4648200"/>
          </a:xfrm>
        </p:spPr>
        <p:txBody>
          <a:bodyPr/>
          <a:lstStyle/>
          <a:p>
            <a:pPr eaLnBrk="1" hangingPunct="1">
              <a:lnSpc>
                <a:spcPct val="80000"/>
              </a:lnSpc>
              <a:buFontTx/>
              <a:buNone/>
            </a:pPr>
            <a:r>
              <a:rPr lang="en-US" sz="2400" b="1" i="1" smtClean="0">
                <a:solidFill>
                  <a:srgbClr val="006600"/>
                </a:solidFill>
                <a:latin typeface="Comic Sans MS" pitchFamily="66" charset="0"/>
              </a:rPr>
              <a:t>  </a:t>
            </a:r>
            <a:r>
              <a:rPr lang="ru-RU" sz="2400" b="1" i="1" smtClean="0">
                <a:solidFill>
                  <a:srgbClr val="006600"/>
                </a:solidFill>
              </a:rPr>
              <a:t>Жалість до себе веде до виникнення проблем з печінкою, збільшується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вироблення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ацетилхоліну —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гормону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слабкості,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знижується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вміст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цукру в крові,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виникають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проблеми </a:t>
            </a:r>
            <a:endParaRPr lang="en-US" sz="2400" b="1" i="1" smtClean="0">
              <a:solidFill>
                <a:srgbClr val="006600"/>
              </a:solidFill>
            </a:endParaRPr>
          </a:p>
          <a:p>
            <a:pPr eaLnBrk="1" hangingPunct="1">
              <a:lnSpc>
                <a:spcPct val="80000"/>
              </a:lnSpc>
              <a:buFontTx/>
              <a:buNone/>
            </a:pPr>
            <a:r>
              <a:rPr lang="ru-RU" sz="2400" b="1" i="1" smtClean="0">
                <a:solidFill>
                  <a:srgbClr val="006600"/>
                </a:solidFill>
              </a:rPr>
              <a:t>з прийомом їжі.</a:t>
            </a:r>
          </a:p>
        </p:txBody>
      </p:sp>
      <p:pic>
        <p:nvPicPr>
          <p:cNvPr id="64517" name="Picture 5"/>
          <p:cNvPicPr>
            <a:picLocks noChangeAspect="1" noChangeArrowheads="1"/>
          </p:cNvPicPr>
          <p:nvPr/>
        </p:nvPicPr>
        <p:blipFill>
          <a:blip r:embed="rId2"/>
          <a:srcRect/>
          <a:stretch>
            <a:fillRect/>
          </a:stretch>
        </p:blipFill>
        <p:spPr bwMode="auto">
          <a:xfrm>
            <a:off x="3352800" y="2362200"/>
            <a:ext cx="5410200" cy="37766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500" fill="hold"/>
                                        <p:tgtEl>
                                          <p:spTgt spid="64514"/>
                                        </p:tgtEl>
                                        <p:attrNameLst>
                                          <p:attrName>ppt_w</p:attrName>
                                        </p:attrNameLst>
                                      </p:cBhvr>
                                      <p:tavLst>
                                        <p:tav tm="0">
                                          <p:val>
                                            <p:fltVal val="0"/>
                                          </p:val>
                                        </p:tav>
                                        <p:tav tm="100000">
                                          <p:val>
                                            <p:strVal val="#ppt_w"/>
                                          </p:val>
                                        </p:tav>
                                      </p:tavLst>
                                    </p:anim>
                                    <p:anim calcmode="lin" valueType="num">
                                      <p:cBhvr>
                                        <p:cTn id="8" dur="500" fill="hold"/>
                                        <p:tgtEl>
                                          <p:spTgt spid="64514"/>
                                        </p:tgtEl>
                                        <p:attrNameLst>
                                          <p:attrName>ppt_h</p:attrName>
                                        </p:attrNameLst>
                                      </p:cBhvr>
                                      <p:tavLst>
                                        <p:tav tm="0">
                                          <p:val>
                                            <p:fltVal val="0"/>
                                          </p:val>
                                        </p:tav>
                                        <p:tav tm="100000">
                                          <p:val>
                                            <p:strVal val="#ppt_h"/>
                                          </p:val>
                                        </p:tav>
                                      </p:tavLst>
                                    </p:anim>
                                    <p:anim calcmode="lin" valueType="num">
                                      <p:cBhvr>
                                        <p:cTn id="9" dur="500" fill="hold"/>
                                        <p:tgtEl>
                                          <p:spTgt spid="64514"/>
                                        </p:tgtEl>
                                        <p:attrNameLst>
                                          <p:attrName>style.rotation</p:attrName>
                                        </p:attrNameLst>
                                      </p:cBhvr>
                                      <p:tavLst>
                                        <p:tav tm="0">
                                          <p:val>
                                            <p:fltVal val="360"/>
                                          </p:val>
                                        </p:tav>
                                        <p:tav tm="100000">
                                          <p:val>
                                            <p:fltVal val="0"/>
                                          </p:val>
                                        </p:tav>
                                      </p:tavLst>
                                    </p:anim>
                                    <p:animEffect transition="in" filter="fade">
                                      <p:cBhvr>
                                        <p:cTn id="10" dur="500"/>
                                        <p:tgtEl>
                                          <p:spTgt spid="64514"/>
                                        </p:tgtEl>
                                      </p:cBhvr>
                                    </p:animEffect>
                                  </p:childTnLst>
                                </p:cTn>
                              </p:par>
                              <p:par>
                                <p:cTn id="11" presetID="15" presetClass="entr" presetSubtype="0" fill="hold" nodeType="with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p:cTn id="13" dur="1000" fill="hold"/>
                                        <p:tgtEl>
                                          <p:spTgt spid="64517"/>
                                        </p:tgtEl>
                                        <p:attrNameLst>
                                          <p:attrName>ppt_w</p:attrName>
                                        </p:attrNameLst>
                                      </p:cBhvr>
                                      <p:tavLst>
                                        <p:tav tm="0">
                                          <p:val>
                                            <p:fltVal val="0"/>
                                          </p:val>
                                        </p:tav>
                                        <p:tav tm="100000">
                                          <p:val>
                                            <p:strVal val="#ppt_w"/>
                                          </p:val>
                                        </p:tav>
                                      </p:tavLst>
                                    </p:anim>
                                    <p:anim calcmode="lin" valueType="num">
                                      <p:cBhvr>
                                        <p:cTn id="14" dur="1000" fill="hold"/>
                                        <p:tgtEl>
                                          <p:spTgt spid="64517"/>
                                        </p:tgtEl>
                                        <p:attrNameLst>
                                          <p:attrName>ppt_h</p:attrName>
                                        </p:attrNameLst>
                                      </p:cBhvr>
                                      <p:tavLst>
                                        <p:tav tm="0">
                                          <p:val>
                                            <p:fltVal val="0"/>
                                          </p:val>
                                        </p:tav>
                                        <p:tav tm="100000">
                                          <p:val>
                                            <p:strVal val="#ppt_h"/>
                                          </p:val>
                                        </p:tav>
                                      </p:tavLst>
                                    </p:anim>
                                    <p:anim calcmode="lin" valueType="num">
                                      <p:cBhvr>
                                        <p:cTn id="15"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15" presetClass="entr" presetSubtype="0" fill="hold" nodeType="afterEffect">
                                  <p:stCondLst>
                                    <p:cond delay="0"/>
                                  </p:stCondLst>
                                  <p:childTnLst>
                                    <p:set>
                                      <p:cBhvr>
                                        <p:cTn id="19" dur="1" fill="hold">
                                          <p:stCondLst>
                                            <p:cond delay="0"/>
                                          </p:stCondLst>
                                        </p:cTn>
                                        <p:tgtEl>
                                          <p:spTgt spid="64515">
                                            <p:txEl>
                                              <p:pRg st="0" end="0"/>
                                            </p:txEl>
                                          </p:spTgt>
                                        </p:tgtEl>
                                        <p:attrNameLst>
                                          <p:attrName>style.visibility</p:attrName>
                                        </p:attrNameLst>
                                      </p:cBhvr>
                                      <p:to>
                                        <p:strVal val="visible"/>
                                      </p:to>
                                    </p:set>
                                    <p:anim calcmode="lin" valueType="num">
                                      <p:cBhvr>
                                        <p:cTn id="20" dur="1000" fill="hold"/>
                                        <p:tgtEl>
                                          <p:spTgt spid="64515">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4515">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645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4515">
                                            <p:txEl>
                                              <p:pRg st="0" end="0"/>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64515">
                                            <p:txEl>
                                              <p:pRg st="1" end="1"/>
                                            </p:txEl>
                                          </p:spTgt>
                                        </p:tgtEl>
                                        <p:attrNameLst>
                                          <p:attrName>style.visibility</p:attrName>
                                        </p:attrNameLst>
                                      </p:cBhvr>
                                      <p:to>
                                        <p:strVal val="visible"/>
                                      </p:to>
                                    </p:set>
                                    <p:anim calcmode="lin" valueType="num">
                                      <p:cBhvr>
                                        <p:cTn id="26" dur="1000" fill="hold"/>
                                        <p:tgtEl>
                                          <p:spTgt spid="64515">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64515">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645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4515">
                                            <p:txEl>
                                              <p:pRg st="1" end="1"/>
                                            </p:txEl>
                                          </p:spTgt>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0"/>
                                  </p:stCondLst>
                                  <p:childTnLst>
                                    <p:set>
                                      <p:cBhvr>
                                        <p:cTn id="31" dur="1" fill="hold">
                                          <p:stCondLst>
                                            <p:cond delay="0"/>
                                          </p:stCondLst>
                                        </p:cTn>
                                        <p:tgtEl>
                                          <p:spTgt spid="64515">
                                            <p:txEl>
                                              <p:pRg st="2" end="2"/>
                                            </p:txEl>
                                          </p:spTgt>
                                        </p:tgtEl>
                                        <p:attrNameLst>
                                          <p:attrName>style.visibility</p:attrName>
                                        </p:attrNameLst>
                                      </p:cBhvr>
                                      <p:to>
                                        <p:strVal val="visible"/>
                                      </p:to>
                                    </p:set>
                                    <p:anim calcmode="lin" valueType="num">
                                      <p:cBhvr>
                                        <p:cTn id="32" dur="1000" fill="hold"/>
                                        <p:tgtEl>
                                          <p:spTgt spid="64515">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64515">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645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64515">
                                            <p:txEl>
                                              <p:pRg st="2" end="2"/>
                                            </p:txEl>
                                          </p:spTgt>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nodeType="withEffect">
                                  <p:stCondLst>
                                    <p:cond delay="0"/>
                                  </p:stCondLst>
                                  <p:childTnLst>
                                    <p:set>
                                      <p:cBhvr>
                                        <p:cTn id="37" dur="1" fill="hold">
                                          <p:stCondLst>
                                            <p:cond delay="0"/>
                                          </p:stCondLst>
                                        </p:cTn>
                                        <p:tgtEl>
                                          <p:spTgt spid="64515">
                                            <p:txEl>
                                              <p:pRg st="3" end="3"/>
                                            </p:txEl>
                                          </p:spTgt>
                                        </p:tgtEl>
                                        <p:attrNameLst>
                                          <p:attrName>style.visibility</p:attrName>
                                        </p:attrNameLst>
                                      </p:cBhvr>
                                      <p:to>
                                        <p:strVal val="visible"/>
                                      </p:to>
                                    </p:set>
                                    <p:anim calcmode="lin" valueType="num">
                                      <p:cBhvr>
                                        <p:cTn id="38" dur="1000" fill="hold"/>
                                        <p:tgtEl>
                                          <p:spTgt spid="64515">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4515">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45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64515">
                                            <p:txEl>
                                              <p:pRg st="3" end="3"/>
                                            </p:txEl>
                                          </p:spTgt>
                                        </p:tgtEl>
                                        <p:attrNameLst>
                                          <p:attrName>ppt_y</p:attrName>
                                        </p:attrNameLst>
                                      </p:cBhvr>
                                      <p:tavLst>
                                        <p:tav tm="0" fmla="#ppt_y+(sin(-2*pi*(1-$))*-#ppt_x+cos(-2*pi*(1-$))*(1-#ppt_y))*(1-$)">
                                          <p:val>
                                            <p:fltVal val="0"/>
                                          </p:val>
                                        </p:tav>
                                        <p:tav tm="100000">
                                          <p:val>
                                            <p:fltVal val="1"/>
                                          </p:val>
                                        </p:tav>
                                      </p:tavLst>
                                    </p:anim>
                                  </p:childTnLst>
                                </p:cTn>
                              </p:par>
                              <p:par>
                                <p:cTn id="42" presetID="15" presetClass="entr" presetSubtype="0" fill="hold" nodeType="withEffect">
                                  <p:stCondLst>
                                    <p:cond delay="0"/>
                                  </p:stCondLst>
                                  <p:childTnLst>
                                    <p:set>
                                      <p:cBhvr>
                                        <p:cTn id="43" dur="1" fill="hold">
                                          <p:stCondLst>
                                            <p:cond delay="0"/>
                                          </p:stCondLst>
                                        </p:cTn>
                                        <p:tgtEl>
                                          <p:spTgt spid="64515">
                                            <p:txEl>
                                              <p:pRg st="4" end="4"/>
                                            </p:txEl>
                                          </p:spTgt>
                                        </p:tgtEl>
                                        <p:attrNameLst>
                                          <p:attrName>style.visibility</p:attrName>
                                        </p:attrNameLst>
                                      </p:cBhvr>
                                      <p:to>
                                        <p:strVal val="visible"/>
                                      </p:to>
                                    </p:set>
                                    <p:anim calcmode="lin" valueType="num">
                                      <p:cBhvr>
                                        <p:cTn id="44" dur="1000" fill="hold"/>
                                        <p:tgtEl>
                                          <p:spTgt spid="64515">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6451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6451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4515">
                                            <p:txEl>
                                              <p:pRg st="4" end="4"/>
                                            </p:txEl>
                                          </p:spTgt>
                                        </p:tgtEl>
                                        <p:attrNameLst>
                                          <p:attrName>ppt_y</p:attrName>
                                        </p:attrNameLst>
                                      </p:cBhvr>
                                      <p:tavLst>
                                        <p:tav tm="0" fmla="#ppt_y+(sin(-2*pi*(1-$))*-#ppt_x+cos(-2*pi*(1-$))*(1-#ppt_y))*(1-$)">
                                          <p:val>
                                            <p:fltVal val="0"/>
                                          </p:val>
                                        </p:tav>
                                        <p:tav tm="100000">
                                          <p:val>
                                            <p:fltVal val="1"/>
                                          </p:val>
                                        </p:tav>
                                      </p:tavLst>
                                    </p:anim>
                                  </p:childTnLst>
                                </p:cTn>
                              </p:par>
                              <p:par>
                                <p:cTn id="48" presetID="15" presetClass="entr" presetSubtype="0" fill="hold" nodeType="withEffect">
                                  <p:stCondLst>
                                    <p:cond delay="0"/>
                                  </p:stCondLst>
                                  <p:childTnLst>
                                    <p:set>
                                      <p:cBhvr>
                                        <p:cTn id="49" dur="1" fill="hold">
                                          <p:stCondLst>
                                            <p:cond delay="0"/>
                                          </p:stCondLst>
                                        </p:cTn>
                                        <p:tgtEl>
                                          <p:spTgt spid="64515">
                                            <p:txEl>
                                              <p:pRg st="5" end="5"/>
                                            </p:txEl>
                                          </p:spTgt>
                                        </p:tgtEl>
                                        <p:attrNameLst>
                                          <p:attrName>style.visibility</p:attrName>
                                        </p:attrNameLst>
                                      </p:cBhvr>
                                      <p:to>
                                        <p:strVal val="visible"/>
                                      </p:to>
                                    </p:set>
                                    <p:anim calcmode="lin" valueType="num">
                                      <p:cBhvr>
                                        <p:cTn id="50" dur="1000" fill="hold"/>
                                        <p:tgtEl>
                                          <p:spTgt spid="64515">
                                            <p:txEl>
                                              <p:pRg st="5" end="5"/>
                                            </p:txEl>
                                          </p:spTgt>
                                        </p:tgtEl>
                                        <p:attrNameLst>
                                          <p:attrName>ppt_w</p:attrName>
                                        </p:attrNameLst>
                                      </p:cBhvr>
                                      <p:tavLst>
                                        <p:tav tm="0">
                                          <p:val>
                                            <p:fltVal val="0"/>
                                          </p:val>
                                        </p:tav>
                                        <p:tav tm="100000">
                                          <p:val>
                                            <p:strVal val="#ppt_w"/>
                                          </p:val>
                                        </p:tav>
                                      </p:tavLst>
                                    </p:anim>
                                    <p:anim calcmode="lin" valueType="num">
                                      <p:cBhvr>
                                        <p:cTn id="51" dur="1000" fill="hold"/>
                                        <p:tgtEl>
                                          <p:spTgt spid="64515">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6451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4515">
                                            <p:txEl>
                                              <p:pRg st="5" end="5"/>
                                            </p:txEl>
                                          </p:spTgt>
                                        </p:tgtEl>
                                        <p:attrNameLst>
                                          <p:attrName>ppt_y</p:attrName>
                                        </p:attrNameLst>
                                      </p:cBhvr>
                                      <p:tavLst>
                                        <p:tav tm="0" fmla="#ppt_y+(sin(-2*pi*(1-$))*-#ppt_x+cos(-2*pi*(1-$))*(1-#ppt_y))*(1-$)">
                                          <p:val>
                                            <p:fltVal val="0"/>
                                          </p:val>
                                        </p:tav>
                                        <p:tav tm="100000">
                                          <p:val>
                                            <p:fltVal val="1"/>
                                          </p:val>
                                        </p:tav>
                                      </p:tavLst>
                                    </p:anim>
                                  </p:childTnLst>
                                </p:cTn>
                              </p:par>
                              <p:par>
                                <p:cTn id="54" presetID="15" presetClass="entr" presetSubtype="0" fill="hold" nodeType="withEffect">
                                  <p:stCondLst>
                                    <p:cond delay="0"/>
                                  </p:stCondLst>
                                  <p:childTnLst>
                                    <p:set>
                                      <p:cBhvr>
                                        <p:cTn id="55" dur="1" fill="hold">
                                          <p:stCondLst>
                                            <p:cond delay="0"/>
                                          </p:stCondLst>
                                        </p:cTn>
                                        <p:tgtEl>
                                          <p:spTgt spid="64515">
                                            <p:txEl>
                                              <p:pRg st="6" end="6"/>
                                            </p:txEl>
                                          </p:spTgt>
                                        </p:tgtEl>
                                        <p:attrNameLst>
                                          <p:attrName>style.visibility</p:attrName>
                                        </p:attrNameLst>
                                      </p:cBhvr>
                                      <p:to>
                                        <p:strVal val="visible"/>
                                      </p:to>
                                    </p:set>
                                    <p:anim calcmode="lin" valueType="num">
                                      <p:cBhvr>
                                        <p:cTn id="56" dur="1000" fill="hold"/>
                                        <p:tgtEl>
                                          <p:spTgt spid="64515">
                                            <p:txEl>
                                              <p:pRg st="6" end="6"/>
                                            </p:txEl>
                                          </p:spTgt>
                                        </p:tgtEl>
                                        <p:attrNameLst>
                                          <p:attrName>ppt_w</p:attrName>
                                        </p:attrNameLst>
                                      </p:cBhvr>
                                      <p:tavLst>
                                        <p:tav tm="0">
                                          <p:val>
                                            <p:fltVal val="0"/>
                                          </p:val>
                                        </p:tav>
                                        <p:tav tm="100000">
                                          <p:val>
                                            <p:strVal val="#ppt_w"/>
                                          </p:val>
                                        </p:tav>
                                      </p:tavLst>
                                    </p:anim>
                                    <p:anim calcmode="lin" valueType="num">
                                      <p:cBhvr>
                                        <p:cTn id="57" dur="1000" fill="hold"/>
                                        <p:tgtEl>
                                          <p:spTgt spid="64515">
                                            <p:txEl>
                                              <p:pRg st="6" end="6"/>
                                            </p:txEl>
                                          </p:spTgt>
                                        </p:tgtEl>
                                        <p:attrNameLst>
                                          <p:attrName>ppt_h</p:attrName>
                                        </p:attrNameLst>
                                      </p:cBhvr>
                                      <p:tavLst>
                                        <p:tav tm="0">
                                          <p:val>
                                            <p:fltVal val="0"/>
                                          </p:val>
                                        </p:tav>
                                        <p:tav tm="100000">
                                          <p:val>
                                            <p:strVal val="#ppt_h"/>
                                          </p:val>
                                        </p:tav>
                                      </p:tavLst>
                                    </p:anim>
                                    <p:anim calcmode="lin" valueType="num">
                                      <p:cBhvr>
                                        <p:cTn id="58" dur="1000" fill="hold"/>
                                        <p:tgtEl>
                                          <p:spTgt spid="6451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4515">
                                            <p:txEl>
                                              <p:pRg st="6" end="6"/>
                                            </p:txEl>
                                          </p:spTgt>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nodeType="withEffect">
                                  <p:stCondLst>
                                    <p:cond delay="0"/>
                                  </p:stCondLst>
                                  <p:childTnLst>
                                    <p:set>
                                      <p:cBhvr>
                                        <p:cTn id="61" dur="1" fill="hold">
                                          <p:stCondLst>
                                            <p:cond delay="0"/>
                                          </p:stCondLst>
                                        </p:cTn>
                                        <p:tgtEl>
                                          <p:spTgt spid="64515">
                                            <p:txEl>
                                              <p:pRg st="7" end="7"/>
                                            </p:txEl>
                                          </p:spTgt>
                                        </p:tgtEl>
                                        <p:attrNameLst>
                                          <p:attrName>style.visibility</p:attrName>
                                        </p:attrNameLst>
                                      </p:cBhvr>
                                      <p:to>
                                        <p:strVal val="visible"/>
                                      </p:to>
                                    </p:set>
                                    <p:anim calcmode="lin" valueType="num">
                                      <p:cBhvr>
                                        <p:cTn id="62" dur="1000" fill="hold"/>
                                        <p:tgtEl>
                                          <p:spTgt spid="64515">
                                            <p:txEl>
                                              <p:pRg st="7" end="7"/>
                                            </p:txEl>
                                          </p:spTgt>
                                        </p:tgtEl>
                                        <p:attrNameLst>
                                          <p:attrName>ppt_w</p:attrName>
                                        </p:attrNameLst>
                                      </p:cBhvr>
                                      <p:tavLst>
                                        <p:tav tm="0">
                                          <p:val>
                                            <p:fltVal val="0"/>
                                          </p:val>
                                        </p:tav>
                                        <p:tav tm="100000">
                                          <p:val>
                                            <p:strVal val="#ppt_w"/>
                                          </p:val>
                                        </p:tav>
                                      </p:tavLst>
                                    </p:anim>
                                    <p:anim calcmode="lin" valueType="num">
                                      <p:cBhvr>
                                        <p:cTn id="63" dur="1000" fill="hold"/>
                                        <p:tgtEl>
                                          <p:spTgt spid="64515">
                                            <p:txEl>
                                              <p:pRg st="7" end="7"/>
                                            </p:txEl>
                                          </p:spTgt>
                                        </p:tgtEl>
                                        <p:attrNameLst>
                                          <p:attrName>ppt_h</p:attrName>
                                        </p:attrNameLst>
                                      </p:cBhvr>
                                      <p:tavLst>
                                        <p:tav tm="0">
                                          <p:val>
                                            <p:fltVal val="0"/>
                                          </p:val>
                                        </p:tav>
                                        <p:tav tm="100000">
                                          <p:val>
                                            <p:strVal val="#ppt_h"/>
                                          </p:val>
                                        </p:tav>
                                      </p:tavLst>
                                    </p:anim>
                                    <p:anim calcmode="lin" valueType="num">
                                      <p:cBhvr>
                                        <p:cTn id="64" dur="1000" fill="hold"/>
                                        <p:tgtEl>
                                          <p:spTgt spid="6451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4515">
                                            <p:txEl>
                                              <p:pRg st="7" end="7"/>
                                            </p:txEl>
                                          </p:spTgt>
                                        </p:tgtEl>
                                        <p:attrNameLst>
                                          <p:attrName>ppt_y</p:attrName>
                                        </p:attrNameLst>
                                      </p:cBhvr>
                                      <p:tavLst>
                                        <p:tav tm="0" fmla="#ppt_y+(sin(-2*pi*(1-$))*-#ppt_x+cos(-2*pi*(1-$))*(1-#ppt_y))*(1-$)">
                                          <p:val>
                                            <p:fltVal val="0"/>
                                          </p:val>
                                        </p:tav>
                                        <p:tav tm="100000">
                                          <p:val>
                                            <p:fltVal val="1"/>
                                          </p:val>
                                        </p:tav>
                                      </p:tavLst>
                                    </p:anim>
                                  </p:childTnLst>
                                </p:cTn>
                              </p:par>
                              <p:par>
                                <p:cTn id="66" presetID="15" presetClass="entr" presetSubtype="0" fill="hold" nodeType="withEffect">
                                  <p:stCondLst>
                                    <p:cond delay="0"/>
                                  </p:stCondLst>
                                  <p:childTnLst>
                                    <p:set>
                                      <p:cBhvr>
                                        <p:cTn id="67" dur="1" fill="hold">
                                          <p:stCondLst>
                                            <p:cond delay="0"/>
                                          </p:stCondLst>
                                        </p:cTn>
                                        <p:tgtEl>
                                          <p:spTgt spid="64515">
                                            <p:txEl>
                                              <p:pRg st="8" end="8"/>
                                            </p:txEl>
                                          </p:spTgt>
                                        </p:tgtEl>
                                        <p:attrNameLst>
                                          <p:attrName>style.visibility</p:attrName>
                                        </p:attrNameLst>
                                      </p:cBhvr>
                                      <p:to>
                                        <p:strVal val="visible"/>
                                      </p:to>
                                    </p:set>
                                    <p:anim calcmode="lin" valueType="num">
                                      <p:cBhvr>
                                        <p:cTn id="68" dur="1000" fill="hold"/>
                                        <p:tgtEl>
                                          <p:spTgt spid="64515">
                                            <p:txEl>
                                              <p:pRg st="8" end="8"/>
                                            </p:txEl>
                                          </p:spTgt>
                                        </p:tgtEl>
                                        <p:attrNameLst>
                                          <p:attrName>ppt_w</p:attrName>
                                        </p:attrNameLst>
                                      </p:cBhvr>
                                      <p:tavLst>
                                        <p:tav tm="0">
                                          <p:val>
                                            <p:fltVal val="0"/>
                                          </p:val>
                                        </p:tav>
                                        <p:tav tm="100000">
                                          <p:val>
                                            <p:strVal val="#ppt_w"/>
                                          </p:val>
                                        </p:tav>
                                      </p:tavLst>
                                    </p:anim>
                                    <p:anim calcmode="lin" valueType="num">
                                      <p:cBhvr>
                                        <p:cTn id="69" dur="1000" fill="hold"/>
                                        <p:tgtEl>
                                          <p:spTgt spid="64515">
                                            <p:txEl>
                                              <p:pRg st="8" end="8"/>
                                            </p:txEl>
                                          </p:spTgt>
                                        </p:tgtEl>
                                        <p:attrNameLst>
                                          <p:attrName>ppt_h</p:attrName>
                                        </p:attrNameLst>
                                      </p:cBhvr>
                                      <p:tavLst>
                                        <p:tav tm="0">
                                          <p:val>
                                            <p:fltVal val="0"/>
                                          </p:val>
                                        </p:tav>
                                        <p:tav tm="100000">
                                          <p:val>
                                            <p:strVal val="#ppt_h"/>
                                          </p:val>
                                        </p:tav>
                                      </p:tavLst>
                                    </p:anim>
                                    <p:anim calcmode="lin" valueType="num">
                                      <p:cBhvr>
                                        <p:cTn id="70" dur="1000" fill="hold"/>
                                        <p:tgtEl>
                                          <p:spTgt spid="6451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64515">
                                            <p:txEl>
                                              <p:pRg st="8" end="8"/>
                                            </p:txEl>
                                          </p:spTgt>
                                        </p:tgtEl>
                                        <p:attrNameLst>
                                          <p:attrName>ppt_y</p:attrName>
                                        </p:attrNameLst>
                                      </p:cBhvr>
                                      <p:tavLst>
                                        <p:tav tm="0" fmla="#ppt_y+(sin(-2*pi*(1-$))*-#ppt_x+cos(-2*pi*(1-$))*(1-#ppt_y))*(1-$)">
                                          <p:val>
                                            <p:fltVal val="0"/>
                                          </p:val>
                                        </p:tav>
                                        <p:tav tm="100000">
                                          <p:val>
                                            <p:fltVal val="1"/>
                                          </p:val>
                                        </p:tav>
                                      </p:tavLst>
                                    </p:anim>
                                  </p:childTnLst>
                                </p:cTn>
                              </p:par>
                              <p:par>
                                <p:cTn id="72" presetID="15" presetClass="entr" presetSubtype="0" fill="hold" nodeType="withEffect">
                                  <p:stCondLst>
                                    <p:cond delay="0"/>
                                  </p:stCondLst>
                                  <p:childTnLst>
                                    <p:set>
                                      <p:cBhvr>
                                        <p:cTn id="73" dur="1" fill="hold">
                                          <p:stCondLst>
                                            <p:cond delay="0"/>
                                          </p:stCondLst>
                                        </p:cTn>
                                        <p:tgtEl>
                                          <p:spTgt spid="64515">
                                            <p:txEl>
                                              <p:pRg st="9" end="9"/>
                                            </p:txEl>
                                          </p:spTgt>
                                        </p:tgtEl>
                                        <p:attrNameLst>
                                          <p:attrName>style.visibility</p:attrName>
                                        </p:attrNameLst>
                                      </p:cBhvr>
                                      <p:to>
                                        <p:strVal val="visible"/>
                                      </p:to>
                                    </p:set>
                                    <p:anim calcmode="lin" valueType="num">
                                      <p:cBhvr>
                                        <p:cTn id="74" dur="1000" fill="hold"/>
                                        <p:tgtEl>
                                          <p:spTgt spid="64515">
                                            <p:txEl>
                                              <p:pRg st="9" end="9"/>
                                            </p:txEl>
                                          </p:spTgt>
                                        </p:tgtEl>
                                        <p:attrNameLst>
                                          <p:attrName>ppt_w</p:attrName>
                                        </p:attrNameLst>
                                      </p:cBhvr>
                                      <p:tavLst>
                                        <p:tav tm="0">
                                          <p:val>
                                            <p:fltVal val="0"/>
                                          </p:val>
                                        </p:tav>
                                        <p:tav tm="100000">
                                          <p:val>
                                            <p:strVal val="#ppt_w"/>
                                          </p:val>
                                        </p:tav>
                                      </p:tavLst>
                                    </p:anim>
                                    <p:anim calcmode="lin" valueType="num">
                                      <p:cBhvr>
                                        <p:cTn id="75" dur="1000" fill="hold"/>
                                        <p:tgtEl>
                                          <p:spTgt spid="64515">
                                            <p:txEl>
                                              <p:pRg st="9" end="9"/>
                                            </p:txEl>
                                          </p:spTgt>
                                        </p:tgtEl>
                                        <p:attrNameLst>
                                          <p:attrName>ppt_h</p:attrName>
                                        </p:attrNameLst>
                                      </p:cBhvr>
                                      <p:tavLst>
                                        <p:tav tm="0">
                                          <p:val>
                                            <p:fltVal val="0"/>
                                          </p:val>
                                        </p:tav>
                                        <p:tav tm="100000">
                                          <p:val>
                                            <p:strVal val="#ppt_h"/>
                                          </p:val>
                                        </p:tav>
                                      </p:tavLst>
                                    </p:anim>
                                    <p:anim calcmode="lin" valueType="num">
                                      <p:cBhvr>
                                        <p:cTn id="76" dur="1000" fill="hold"/>
                                        <p:tgtEl>
                                          <p:spTgt spid="6451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4515">
                                            <p:txEl>
                                              <p:pRg st="9" end="9"/>
                                            </p:txEl>
                                          </p:spTgt>
                                        </p:tgtEl>
                                        <p:attrNameLst>
                                          <p:attrName>ppt_y</p:attrName>
                                        </p:attrNameLst>
                                      </p:cBhvr>
                                      <p:tavLst>
                                        <p:tav tm="0" fmla="#ppt_y+(sin(-2*pi*(1-$))*-#ppt_x+cos(-2*pi*(1-$))*(1-#ppt_y))*(1-$)">
                                          <p:val>
                                            <p:fltVal val="0"/>
                                          </p:val>
                                        </p:tav>
                                        <p:tav tm="100000">
                                          <p:val>
                                            <p:fltVal val="1"/>
                                          </p:val>
                                        </p:tav>
                                      </p:tavLst>
                                    </p:anim>
                                  </p:childTnLst>
                                </p:cTn>
                              </p:par>
                              <p:par>
                                <p:cTn id="78" presetID="15" presetClass="entr" presetSubtype="0" fill="hold" nodeType="withEffect">
                                  <p:stCondLst>
                                    <p:cond delay="0"/>
                                  </p:stCondLst>
                                  <p:childTnLst>
                                    <p:set>
                                      <p:cBhvr>
                                        <p:cTn id="79" dur="1" fill="hold">
                                          <p:stCondLst>
                                            <p:cond delay="0"/>
                                          </p:stCondLst>
                                        </p:cTn>
                                        <p:tgtEl>
                                          <p:spTgt spid="64515">
                                            <p:txEl>
                                              <p:pRg st="10" end="10"/>
                                            </p:txEl>
                                          </p:spTgt>
                                        </p:tgtEl>
                                        <p:attrNameLst>
                                          <p:attrName>style.visibility</p:attrName>
                                        </p:attrNameLst>
                                      </p:cBhvr>
                                      <p:to>
                                        <p:strVal val="visible"/>
                                      </p:to>
                                    </p:set>
                                    <p:anim calcmode="lin" valueType="num">
                                      <p:cBhvr>
                                        <p:cTn id="80" dur="1000" fill="hold"/>
                                        <p:tgtEl>
                                          <p:spTgt spid="64515">
                                            <p:txEl>
                                              <p:pRg st="10" end="10"/>
                                            </p:txEl>
                                          </p:spTgt>
                                        </p:tgtEl>
                                        <p:attrNameLst>
                                          <p:attrName>ppt_w</p:attrName>
                                        </p:attrNameLst>
                                      </p:cBhvr>
                                      <p:tavLst>
                                        <p:tav tm="0">
                                          <p:val>
                                            <p:fltVal val="0"/>
                                          </p:val>
                                        </p:tav>
                                        <p:tav tm="100000">
                                          <p:val>
                                            <p:strVal val="#ppt_w"/>
                                          </p:val>
                                        </p:tav>
                                      </p:tavLst>
                                    </p:anim>
                                    <p:anim calcmode="lin" valueType="num">
                                      <p:cBhvr>
                                        <p:cTn id="81" dur="1000" fill="hold"/>
                                        <p:tgtEl>
                                          <p:spTgt spid="64515">
                                            <p:txEl>
                                              <p:pRg st="10" end="10"/>
                                            </p:txEl>
                                          </p:spTgt>
                                        </p:tgtEl>
                                        <p:attrNameLst>
                                          <p:attrName>ppt_h</p:attrName>
                                        </p:attrNameLst>
                                      </p:cBhvr>
                                      <p:tavLst>
                                        <p:tav tm="0">
                                          <p:val>
                                            <p:fltVal val="0"/>
                                          </p:val>
                                        </p:tav>
                                        <p:tav tm="100000">
                                          <p:val>
                                            <p:strVal val="#ppt_h"/>
                                          </p:val>
                                        </p:tav>
                                      </p:tavLst>
                                    </p:anim>
                                    <p:anim calcmode="lin" valueType="num">
                                      <p:cBhvr>
                                        <p:cTn id="82" dur="1000" fill="hold"/>
                                        <p:tgtEl>
                                          <p:spTgt spid="64515">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83" dur="1000" fill="hold"/>
                                        <p:tgtEl>
                                          <p:spTgt spid="64515">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457200" y="304800"/>
            <a:ext cx="8229600" cy="1143000"/>
          </a:xfrm>
        </p:spPr>
        <p:txBody>
          <a:bodyPr/>
          <a:lstStyle/>
          <a:p>
            <a:pPr eaLnBrk="1" hangingPunct="1"/>
            <a:r>
              <a:rPr lang="ru-RU" sz="6000" b="1" i="1" dirty="0" err="1" smtClean="0">
                <a:solidFill>
                  <a:srgbClr val="333300"/>
                </a:solidFill>
              </a:rPr>
              <a:t>Жадібність</a:t>
            </a:r>
            <a:endParaRPr lang="ru-RU" sz="6000" b="1" i="1" dirty="0" smtClean="0">
              <a:solidFill>
                <a:srgbClr val="333300"/>
              </a:solidFill>
            </a:endParaRPr>
          </a:p>
        </p:txBody>
      </p:sp>
      <p:sp>
        <p:nvSpPr>
          <p:cNvPr id="65539" name="Rectangle 3"/>
          <p:cNvSpPr>
            <a:spLocks noGrp="1" noChangeArrowheads="1"/>
          </p:cNvSpPr>
          <p:nvPr>
            <p:ph type="body" idx="4294967295"/>
          </p:nvPr>
        </p:nvSpPr>
        <p:spPr>
          <a:xfrm>
            <a:off x="457200" y="1600200"/>
            <a:ext cx="8153400" cy="4525963"/>
          </a:xfrm>
        </p:spPr>
        <p:txBody>
          <a:bodyPr/>
          <a:lstStyle/>
          <a:p>
            <a:pPr eaLnBrk="1" hangingPunct="1">
              <a:buFontTx/>
              <a:buNone/>
            </a:pPr>
            <a:r>
              <a:rPr lang="ru-RU" b="1" i="1" dirty="0" smtClean="0">
                <a:solidFill>
                  <a:srgbClr val="333300"/>
                </a:solidFill>
                <a:latin typeface="Comic Sans MS" pitchFamily="66" charset="0"/>
              </a:rPr>
              <a:t>                     </a:t>
            </a:r>
            <a:r>
              <a:rPr lang="ru-RU" b="1" i="1" dirty="0" smtClean="0">
                <a:solidFill>
                  <a:srgbClr val="333300"/>
                </a:solidFill>
              </a:rPr>
              <a:t>У </a:t>
            </a:r>
            <a:r>
              <a:rPr lang="ru-RU" b="1" i="1" dirty="0" err="1" smtClean="0">
                <a:solidFill>
                  <a:srgbClr val="333300"/>
                </a:solidFill>
              </a:rPr>
              <a:t>жадібних</a:t>
            </a:r>
            <a:r>
              <a:rPr lang="ru-RU" b="1" i="1" dirty="0" smtClean="0">
                <a:solidFill>
                  <a:srgbClr val="333300"/>
                </a:solidFill>
              </a:rPr>
              <a:t> людей</a:t>
            </a:r>
          </a:p>
          <a:p>
            <a:pPr eaLnBrk="1" hangingPunct="1">
              <a:buFontTx/>
              <a:buNone/>
            </a:pPr>
            <a:r>
              <a:rPr lang="ru-RU" b="1" i="1" dirty="0" smtClean="0">
                <a:solidFill>
                  <a:srgbClr val="333300"/>
                </a:solidFill>
              </a:rPr>
              <a:t>                     </a:t>
            </a:r>
            <a:r>
              <a:rPr lang="en-US" b="1" i="1" dirty="0" smtClean="0">
                <a:solidFill>
                  <a:srgbClr val="333300"/>
                </a:solidFill>
              </a:rPr>
              <a:t>            </a:t>
            </a:r>
            <a:r>
              <a:rPr lang="uk-UA" b="1" i="1" dirty="0" smtClean="0">
                <a:solidFill>
                  <a:srgbClr val="333300"/>
                </a:solidFill>
              </a:rPr>
              <a:t>       </a:t>
            </a:r>
            <a:r>
              <a:rPr lang="ru-RU" b="1" i="1" dirty="0" smtClean="0">
                <a:solidFill>
                  <a:srgbClr val="333300"/>
                </a:solidFill>
              </a:rPr>
              <a:t>часто </a:t>
            </a:r>
            <a:r>
              <a:rPr lang="ru-RU" b="1" i="1" dirty="0" err="1" smtClean="0">
                <a:solidFill>
                  <a:srgbClr val="333300"/>
                </a:solidFill>
              </a:rPr>
              <a:t>виникають</a:t>
            </a:r>
            <a:r>
              <a:rPr lang="ru-RU" b="1" i="1" dirty="0" smtClean="0">
                <a:solidFill>
                  <a:srgbClr val="333300"/>
                </a:solidFill>
              </a:rPr>
              <a:t>  </a:t>
            </a:r>
          </a:p>
          <a:p>
            <a:pPr eaLnBrk="1" hangingPunct="1">
              <a:buFontTx/>
              <a:buNone/>
            </a:pPr>
            <a:r>
              <a:rPr lang="ru-RU" b="1" i="1" dirty="0" smtClean="0">
                <a:solidFill>
                  <a:srgbClr val="333300"/>
                </a:solidFill>
              </a:rPr>
              <a:t>                     </a:t>
            </a:r>
            <a:r>
              <a:rPr lang="en-US" b="1" i="1" dirty="0" smtClean="0">
                <a:solidFill>
                  <a:srgbClr val="333300"/>
                </a:solidFill>
              </a:rPr>
              <a:t>           </a:t>
            </a:r>
            <a:r>
              <a:rPr lang="ru-RU" b="1" i="1" dirty="0" smtClean="0">
                <a:solidFill>
                  <a:srgbClr val="333300"/>
                </a:solidFill>
              </a:rPr>
              <a:t>        </a:t>
            </a:r>
            <a:r>
              <a:rPr lang="ru-RU" b="1" i="1" dirty="0" err="1" smtClean="0">
                <a:solidFill>
                  <a:srgbClr val="333300"/>
                </a:solidFill>
              </a:rPr>
              <a:t>проблеми</a:t>
            </a:r>
            <a:r>
              <a:rPr lang="ru-RU" b="1" i="1" dirty="0" smtClean="0">
                <a:solidFill>
                  <a:srgbClr val="333300"/>
                </a:solidFill>
              </a:rPr>
              <a:t> </a:t>
            </a:r>
            <a:r>
              <a:rPr lang="ru-RU" b="1" i="1" dirty="0" err="1" smtClean="0">
                <a:solidFill>
                  <a:srgbClr val="333300"/>
                </a:solidFill>
              </a:rPr>
              <a:t>з</a:t>
            </a:r>
            <a:r>
              <a:rPr lang="ru-RU" b="1" i="1" dirty="0" smtClean="0">
                <a:solidFill>
                  <a:srgbClr val="333300"/>
                </a:solidFill>
              </a:rPr>
              <a:t>  </a:t>
            </a:r>
          </a:p>
          <a:p>
            <a:pPr eaLnBrk="1" hangingPunct="1">
              <a:buFontTx/>
              <a:buNone/>
            </a:pPr>
            <a:r>
              <a:rPr lang="ru-RU" b="1" i="1" dirty="0" smtClean="0">
                <a:solidFill>
                  <a:srgbClr val="333300"/>
                </a:solidFill>
              </a:rPr>
              <a:t>                      </a:t>
            </a:r>
            <a:r>
              <a:rPr lang="en-US" b="1" i="1" dirty="0" smtClean="0">
                <a:solidFill>
                  <a:srgbClr val="333300"/>
                </a:solidFill>
              </a:rPr>
              <a:t>           </a:t>
            </a:r>
            <a:r>
              <a:rPr lang="uk-UA" b="1" i="1" dirty="0" smtClean="0">
                <a:solidFill>
                  <a:srgbClr val="333300"/>
                </a:solidFill>
              </a:rPr>
              <a:t>       </a:t>
            </a:r>
            <a:r>
              <a:rPr lang="ru-RU" b="1" i="1" dirty="0" err="1" smtClean="0">
                <a:solidFill>
                  <a:srgbClr val="333300"/>
                </a:solidFill>
              </a:rPr>
              <a:t>травленням</a:t>
            </a:r>
            <a:r>
              <a:rPr lang="ru-RU" b="1" i="1" dirty="0" smtClean="0">
                <a:solidFill>
                  <a:srgbClr val="333300"/>
                </a:solidFill>
              </a:rPr>
              <a:t>, </a:t>
            </a:r>
            <a:r>
              <a:rPr lang="ru-RU" b="1" i="1" dirty="0" err="1" smtClean="0">
                <a:solidFill>
                  <a:srgbClr val="333300"/>
                </a:solidFill>
              </a:rPr>
              <a:t>може</a:t>
            </a:r>
            <a:r>
              <a:rPr lang="ru-RU" b="1" i="1" dirty="0" smtClean="0">
                <a:solidFill>
                  <a:srgbClr val="333300"/>
                </a:solidFill>
              </a:rPr>
              <a:t> </a:t>
            </a:r>
          </a:p>
          <a:p>
            <a:pPr eaLnBrk="1" hangingPunct="1">
              <a:buFontTx/>
              <a:buNone/>
            </a:pPr>
            <a:r>
              <a:rPr lang="ru-RU" b="1" i="1" dirty="0" smtClean="0">
                <a:solidFill>
                  <a:srgbClr val="333300"/>
                </a:solidFill>
              </a:rPr>
              <a:t>                    </a:t>
            </a:r>
            <a:r>
              <a:rPr lang="en-US" b="1" i="1" dirty="0" smtClean="0">
                <a:solidFill>
                  <a:srgbClr val="333300"/>
                </a:solidFill>
              </a:rPr>
              <a:t>            </a:t>
            </a:r>
            <a:r>
              <a:rPr lang="ru-RU" b="1" i="1" dirty="0" smtClean="0">
                <a:solidFill>
                  <a:srgbClr val="333300"/>
                </a:solidFill>
              </a:rPr>
              <a:t>        </a:t>
            </a:r>
            <a:r>
              <a:rPr lang="ru-RU" b="1" i="1" dirty="0" err="1" smtClean="0">
                <a:solidFill>
                  <a:srgbClr val="333300"/>
                </a:solidFill>
              </a:rPr>
              <a:t>виникнути</a:t>
            </a:r>
            <a:r>
              <a:rPr lang="ru-RU" b="1" i="1" dirty="0" smtClean="0">
                <a:solidFill>
                  <a:srgbClr val="333300"/>
                </a:solidFill>
              </a:rPr>
              <a:t> </a:t>
            </a:r>
            <a:r>
              <a:rPr lang="ru-RU" b="1" i="1" dirty="0" err="1" smtClean="0">
                <a:solidFill>
                  <a:srgbClr val="333300"/>
                </a:solidFill>
              </a:rPr>
              <a:t>булімія</a:t>
            </a:r>
            <a:r>
              <a:rPr lang="ru-RU" b="1" i="1" dirty="0" smtClean="0">
                <a:solidFill>
                  <a:srgbClr val="333300"/>
                </a:solidFill>
              </a:rPr>
              <a:t> </a:t>
            </a:r>
            <a:r>
              <a:rPr lang="ru-RU" b="1" i="1" dirty="0" err="1" smtClean="0">
                <a:solidFill>
                  <a:srgbClr val="333300"/>
                </a:solidFill>
              </a:rPr>
              <a:t>або</a:t>
            </a:r>
            <a:r>
              <a:rPr lang="ru-RU" b="1" i="1" dirty="0" smtClean="0">
                <a:solidFill>
                  <a:srgbClr val="333300"/>
                </a:solidFill>
              </a:rPr>
              <a:t> </a:t>
            </a:r>
            <a:r>
              <a:rPr lang="ru-RU" b="1" i="1" dirty="0" err="1" smtClean="0">
                <a:solidFill>
                  <a:srgbClr val="333300"/>
                </a:solidFill>
              </a:rPr>
              <a:t>анорексія</a:t>
            </a:r>
            <a:r>
              <a:rPr lang="ru-RU" b="1" i="1" dirty="0" smtClean="0">
                <a:solidFill>
                  <a:srgbClr val="333300"/>
                </a:solidFill>
              </a:rPr>
              <a:t>. </a:t>
            </a:r>
            <a:r>
              <a:rPr lang="ru-RU" b="1" i="1" dirty="0" err="1" smtClean="0">
                <a:solidFill>
                  <a:srgbClr val="333300"/>
                </a:solidFill>
              </a:rPr>
              <a:t>Почуття</a:t>
            </a:r>
            <a:r>
              <a:rPr lang="ru-RU" b="1" i="1" dirty="0" smtClean="0">
                <a:solidFill>
                  <a:srgbClr val="333300"/>
                </a:solidFill>
              </a:rPr>
              <a:t> </a:t>
            </a:r>
            <a:r>
              <a:rPr lang="ru-RU" b="1" i="1" dirty="0" err="1" smtClean="0">
                <a:solidFill>
                  <a:srgbClr val="333300"/>
                </a:solidFill>
              </a:rPr>
              <a:t>жадібності</a:t>
            </a:r>
            <a:r>
              <a:rPr lang="ru-RU" b="1" i="1" dirty="0" smtClean="0">
                <a:solidFill>
                  <a:srgbClr val="333300"/>
                </a:solidFill>
              </a:rPr>
              <a:t> часто </a:t>
            </a:r>
            <a:r>
              <a:rPr lang="ru-RU" b="1" i="1" dirty="0" err="1" smtClean="0">
                <a:solidFill>
                  <a:srgbClr val="333300"/>
                </a:solidFill>
              </a:rPr>
              <a:t>межує</a:t>
            </a:r>
            <a:r>
              <a:rPr lang="ru-RU" b="1" i="1" dirty="0" smtClean="0">
                <a:solidFill>
                  <a:srgbClr val="333300"/>
                </a:solidFill>
              </a:rPr>
              <a:t> </a:t>
            </a:r>
            <a:r>
              <a:rPr lang="ru-RU" b="1" i="1" dirty="0" err="1" smtClean="0">
                <a:solidFill>
                  <a:srgbClr val="333300"/>
                </a:solidFill>
              </a:rPr>
              <a:t>з</a:t>
            </a:r>
            <a:r>
              <a:rPr lang="ru-RU" b="1" i="1" dirty="0" smtClean="0">
                <a:solidFill>
                  <a:srgbClr val="333300"/>
                </a:solidFill>
              </a:rPr>
              <a:t> </a:t>
            </a:r>
            <a:r>
              <a:rPr lang="ru-RU" b="1" i="1" dirty="0" err="1" smtClean="0">
                <a:solidFill>
                  <a:srgbClr val="333300"/>
                </a:solidFill>
              </a:rPr>
              <a:t>недоречним</a:t>
            </a:r>
            <a:r>
              <a:rPr lang="ru-RU" b="1" i="1" dirty="0" smtClean="0">
                <a:solidFill>
                  <a:srgbClr val="333300"/>
                </a:solidFill>
              </a:rPr>
              <a:t> </a:t>
            </a:r>
            <a:r>
              <a:rPr lang="ru-RU" b="1" i="1" dirty="0" err="1" smtClean="0">
                <a:solidFill>
                  <a:srgbClr val="333300"/>
                </a:solidFill>
              </a:rPr>
              <a:t>марнотратством</a:t>
            </a:r>
            <a:r>
              <a:rPr lang="ru-RU" b="1" i="1" dirty="0" smtClean="0">
                <a:solidFill>
                  <a:srgbClr val="333300"/>
                </a:solidFill>
              </a:rPr>
              <a:t>.</a:t>
            </a:r>
          </a:p>
        </p:txBody>
      </p:sp>
      <p:pic>
        <p:nvPicPr>
          <p:cNvPr id="65541" name="Picture 5"/>
          <p:cNvPicPr>
            <a:picLocks noChangeAspect="1" noChangeArrowheads="1"/>
          </p:cNvPicPr>
          <p:nvPr/>
        </p:nvPicPr>
        <p:blipFill>
          <a:blip r:embed="rId2"/>
          <a:srcRect/>
          <a:stretch>
            <a:fillRect/>
          </a:stretch>
        </p:blipFill>
        <p:spPr bwMode="auto">
          <a:xfrm>
            <a:off x="214282" y="1571612"/>
            <a:ext cx="3886200" cy="2768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500" fill="hold"/>
                                        <p:tgtEl>
                                          <p:spTgt spid="65538"/>
                                        </p:tgtEl>
                                        <p:attrNameLst>
                                          <p:attrName>ppt_w</p:attrName>
                                        </p:attrNameLst>
                                      </p:cBhvr>
                                      <p:tavLst>
                                        <p:tav tm="0">
                                          <p:val>
                                            <p:fltVal val="0"/>
                                          </p:val>
                                        </p:tav>
                                        <p:tav tm="100000">
                                          <p:val>
                                            <p:strVal val="#ppt_w"/>
                                          </p:val>
                                        </p:tav>
                                      </p:tavLst>
                                    </p:anim>
                                    <p:anim calcmode="lin" valueType="num">
                                      <p:cBhvr>
                                        <p:cTn id="8" dur="500" fill="hold"/>
                                        <p:tgtEl>
                                          <p:spTgt spid="65538"/>
                                        </p:tgtEl>
                                        <p:attrNameLst>
                                          <p:attrName>ppt_h</p:attrName>
                                        </p:attrNameLst>
                                      </p:cBhvr>
                                      <p:tavLst>
                                        <p:tav tm="0">
                                          <p:val>
                                            <p:fltVal val="0"/>
                                          </p:val>
                                        </p:tav>
                                        <p:tav tm="100000">
                                          <p:val>
                                            <p:strVal val="#ppt_h"/>
                                          </p:val>
                                        </p:tav>
                                      </p:tavLst>
                                    </p:anim>
                                    <p:anim calcmode="lin" valueType="num">
                                      <p:cBhvr>
                                        <p:cTn id="9" dur="500" fill="hold"/>
                                        <p:tgtEl>
                                          <p:spTgt spid="65538"/>
                                        </p:tgtEl>
                                        <p:attrNameLst>
                                          <p:attrName>style.rotation</p:attrName>
                                        </p:attrNameLst>
                                      </p:cBhvr>
                                      <p:tavLst>
                                        <p:tav tm="0">
                                          <p:val>
                                            <p:fltVal val="360"/>
                                          </p:val>
                                        </p:tav>
                                        <p:tav tm="100000">
                                          <p:val>
                                            <p:fltVal val="0"/>
                                          </p:val>
                                        </p:tav>
                                      </p:tavLst>
                                    </p:anim>
                                    <p:animEffect transition="in" filter="fade">
                                      <p:cBhvr>
                                        <p:cTn id="10" dur="500"/>
                                        <p:tgtEl>
                                          <p:spTgt spid="65538"/>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65539">
                                            <p:txEl>
                                              <p:pRg st="0" end="0"/>
                                            </p:txEl>
                                          </p:spTgt>
                                        </p:tgtEl>
                                        <p:attrNameLst>
                                          <p:attrName>style.visibility</p:attrName>
                                        </p:attrNameLst>
                                      </p:cBhvr>
                                      <p:to>
                                        <p:strVal val="visible"/>
                                      </p:to>
                                    </p:set>
                                    <p:anim calcmode="lin" valueType="num">
                                      <p:cBhvr>
                                        <p:cTn id="14" dur="500" fill="hold"/>
                                        <p:tgtEl>
                                          <p:spTgt spid="6553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5539">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65539">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65539">
                                            <p:txEl>
                                              <p:pRg st="0" end="0"/>
                                            </p:txEl>
                                          </p:spTgt>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65539">
                                            <p:txEl>
                                              <p:pRg st="1" end="1"/>
                                            </p:txEl>
                                          </p:spTgt>
                                        </p:tgtEl>
                                        <p:attrNameLst>
                                          <p:attrName>style.visibility</p:attrName>
                                        </p:attrNameLst>
                                      </p:cBhvr>
                                      <p:to>
                                        <p:strVal val="visible"/>
                                      </p:to>
                                    </p:set>
                                    <p:anim calcmode="lin" valueType="num">
                                      <p:cBhvr>
                                        <p:cTn id="20" dur="500" fill="hold"/>
                                        <p:tgtEl>
                                          <p:spTgt spid="6553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6553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65539">
                                            <p:txEl>
                                              <p:pRg st="1" end="1"/>
                                            </p:txEl>
                                          </p:spTgt>
                                        </p:tgtEl>
                                        <p:attrNameLst>
                                          <p:attrName>style.rotation</p:attrName>
                                        </p:attrNameLst>
                                      </p:cBhvr>
                                      <p:tavLst>
                                        <p:tav tm="0">
                                          <p:val>
                                            <p:fltVal val="360"/>
                                          </p:val>
                                        </p:tav>
                                        <p:tav tm="100000">
                                          <p:val>
                                            <p:fltVal val="0"/>
                                          </p:val>
                                        </p:tav>
                                      </p:tavLst>
                                    </p:anim>
                                    <p:animEffect transition="in" filter="fade">
                                      <p:cBhvr>
                                        <p:cTn id="23" dur="500"/>
                                        <p:tgtEl>
                                          <p:spTgt spid="65539">
                                            <p:txEl>
                                              <p:pRg st="1" end="1"/>
                                            </p:txEl>
                                          </p:spTgt>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65539">
                                            <p:txEl>
                                              <p:pRg st="2" end="2"/>
                                            </p:txEl>
                                          </p:spTgt>
                                        </p:tgtEl>
                                        <p:attrNameLst>
                                          <p:attrName>style.visibility</p:attrName>
                                        </p:attrNameLst>
                                      </p:cBhvr>
                                      <p:to>
                                        <p:strVal val="visible"/>
                                      </p:to>
                                    </p:set>
                                    <p:anim calcmode="lin" valueType="num">
                                      <p:cBhvr>
                                        <p:cTn id="26" dur="500" fill="hold"/>
                                        <p:tgtEl>
                                          <p:spTgt spid="6553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65539">
                                            <p:txEl>
                                              <p:pRg st="2" end="2"/>
                                            </p:txEl>
                                          </p:spTgt>
                                        </p:tgtEl>
                                        <p:attrNameLst>
                                          <p:attrName>ppt_h</p:attrName>
                                        </p:attrNameLst>
                                      </p:cBhvr>
                                      <p:tavLst>
                                        <p:tav tm="0">
                                          <p:val>
                                            <p:fltVal val="0"/>
                                          </p:val>
                                        </p:tav>
                                        <p:tav tm="100000">
                                          <p:val>
                                            <p:strVal val="#ppt_h"/>
                                          </p:val>
                                        </p:tav>
                                      </p:tavLst>
                                    </p:anim>
                                    <p:anim calcmode="lin" valueType="num">
                                      <p:cBhvr>
                                        <p:cTn id="28" dur="500" fill="hold"/>
                                        <p:tgtEl>
                                          <p:spTgt spid="65539">
                                            <p:txEl>
                                              <p:pRg st="2" end="2"/>
                                            </p:txEl>
                                          </p:spTgt>
                                        </p:tgtEl>
                                        <p:attrNameLst>
                                          <p:attrName>style.rotation</p:attrName>
                                        </p:attrNameLst>
                                      </p:cBhvr>
                                      <p:tavLst>
                                        <p:tav tm="0">
                                          <p:val>
                                            <p:fltVal val="360"/>
                                          </p:val>
                                        </p:tav>
                                        <p:tav tm="100000">
                                          <p:val>
                                            <p:fltVal val="0"/>
                                          </p:val>
                                        </p:tav>
                                      </p:tavLst>
                                    </p:anim>
                                    <p:animEffect transition="in" filter="fade">
                                      <p:cBhvr>
                                        <p:cTn id="29" dur="500"/>
                                        <p:tgtEl>
                                          <p:spTgt spid="65539">
                                            <p:txEl>
                                              <p:pRg st="2" end="2"/>
                                            </p:txEl>
                                          </p:spTgt>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65539">
                                            <p:txEl>
                                              <p:pRg st="3" end="3"/>
                                            </p:txEl>
                                          </p:spTgt>
                                        </p:tgtEl>
                                        <p:attrNameLst>
                                          <p:attrName>style.visibility</p:attrName>
                                        </p:attrNameLst>
                                      </p:cBhvr>
                                      <p:to>
                                        <p:strVal val="visible"/>
                                      </p:to>
                                    </p:set>
                                    <p:anim calcmode="lin" valueType="num">
                                      <p:cBhvr>
                                        <p:cTn id="32" dur="500" fill="hold"/>
                                        <p:tgtEl>
                                          <p:spTgt spid="65539">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65539">
                                            <p:txEl>
                                              <p:pRg st="3" end="3"/>
                                            </p:txEl>
                                          </p:spTgt>
                                        </p:tgtEl>
                                        <p:attrNameLst>
                                          <p:attrName>ppt_h</p:attrName>
                                        </p:attrNameLst>
                                      </p:cBhvr>
                                      <p:tavLst>
                                        <p:tav tm="0">
                                          <p:val>
                                            <p:fltVal val="0"/>
                                          </p:val>
                                        </p:tav>
                                        <p:tav tm="100000">
                                          <p:val>
                                            <p:strVal val="#ppt_h"/>
                                          </p:val>
                                        </p:tav>
                                      </p:tavLst>
                                    </p:anim>
                                    <p:anim calcmode="lin" valueType="num">
                                      <p:cBhvr>
                                        <p:cTn id="34" dur="500" fill="hold"/>
                                        <p:tgtEl>
                                          <p:spTgt spid="65539">
                                            <p:txEl>
                                              <p:pRg st="3" end="3"/>
                                            </p:txEl>
                                          </p:spTgt>
                                        </p:tgtEl>
                                        <p:attrNameLst>
                                          <p:attrName>style.rotation</p:attrName>
                                        </p:attrNameLst>
                                      </p:cBhvr>
                                      <p:tavLst>
                                        <p:tav tm="0">
                                          <p:val>
                                            <p:fltVal val="360"/>
                                          </p:val>
                                        </p:tav>
                                        <p:tav tm="100000">
                                          <p:val>
                                            <p:fltVal val="0"/>
                                          </p:val>
                                        </p:tav>
                                      </p:tavLst>
                                    </p:anim>
                                    <p:animEffect transition="in" filter="fade">
                                      <p:cBhvr>
                                        <p:cTn id="35" dur="500"/>
                                        <p:tgtEl>
                                          <p:spTgt spid="65539">
                                            <p:txEl>
                                              <p:pRg st="3" end="3"/>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65539">
                                            <p:txEl>
                                              <p:pRg st="4" end="4"/>
                                            </p:txEl>
                                          </p:spTgt>
                                        </p:tgtEl>
                                        <p:attrNameLst>
                                          <p:attrName>style.visibility</p:attrName>
                                        </p:attrNameLst>
                                      </p:cBhvr>
                                      <p:to>
                                        <p:strVal val="visible"/>
                                      </p:to>
                                    </p:set>
                                    <p:anim calcmode="lin" valueType="num">
                                      <p:cBhvr>
                                        <p:cTn id="38" dur="500" fill="hold"/>
                                        <p:tgtEl>
                                          <p:spTgt spid="6553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65539">
                                            <p:txEl>
                                              <p:pRg st="4" end="4"/>
                                            </p:txEl>
                                          </p:spTgt>
                                        </p:tgtEl>
                                        <p:attrNameLst>
                                          <p:attrName>ppt_h</p:attrName>
                                        </p:attrNameLst>
                                      </p:cBhvr>
                                      <p:tavLst>
                                        <p:tav tm="0">
                                          <p:val>
                                            <p:fltVal val="0"/>
                                          </p:val>
                                        </p:tav>
                                        <p:tav tm="100000">
                                          <p:val>
                                            <p:strVal val="#ppt_h"/>
                                          </p:val>
                                        </p:tav>
                                      </p:tavLst>
                                    </p:anim>
                                    <p:anim calcmode="lin" valueType="num">
                                      <p:cBhvr>
                                        <p:cTn id="40" dur="500" fill="hold"/>
                                        <p:tgtEl>
                                          <p:spTgt spid="65539">
                                            <p:txEl>
                                              <p:pRg st="4" end="4"/>
                                            </p:txEl>
                                          </p:spTgt>
                                        </p:tgtEl>
                                        <p:attrNameLst>
                                          <p:attrName>style.rotation</p:attrName>
                                        </p:attrNameLst>
                                      </p:cBhvr>
                                      <p:tavLst>
                                        <p:tav tm="0">
                                          <p:val>
                                            <p:fltVal val="360"/>
                                          </p:val>
                                        </p:tav>
                                        <p:tav tm="100000">
                                          <p:val>
                                            <p:fltVal val="0"/>
                                          </p:val>
                                        </p:tav>
                                      </p:tavLst>
                                    </p:anim>
                                    <p:animEffect transition="in" filter="fade">
                                      <p:cBhvr>
                                        <p:cTn id="41" dur="500"/>
                                        <p:tgtEl>
                                          <p:spTgt spid="65539">
                                            <p:txEl>
                                              <p:pRg st="4" end="4"/>
                                            </p:txEl>
                                          </p:spTgt>
                                        </p:tgtEl>
                                      </p:cBhvr>
                                    </p:animEffect>
                                  </p:childTnLst>
                                </p:cTn>
                              </p:par>
                              <p:par>
                                <p:cTn id="42" presetID="15" presetClass="entr" presetSubtype="0" fill="hold" nodeType="withEffect">
                                  <p:stCondLst>
                                    <p:cond delay="0"/>
                                  </p:stCondLst>
                                  <p:childTnLst>
                                    <p:set>
                                      <p:cBhvr>
                                        <p:cTn id="43" dur="1" fill="hold">
                                          <p:stCondLst>
                                            <p:cond delay="0"/>
                                          </p:stCondLst>
                                        </p:cTn>
                                        <p:tgtEl>
                                          <p:spTgt spid="65541"/>
                                        </p:tgtEl>
                                        <p:attrNameLst>
                                          <p:attrName>style.visibility</p:attrName>
                                        </p:attrNameLst>
                                      </p:cBhvr>
                                      <p:to>
                                        <p:strVal val="visible"/>
                                      </p:to>
                                    </p:set>
                                    <p:anim calcmode="lin" valueType="num">
                                      <p:cBhvr>
                                        <p:cTn id="44" dur="1000" fill="hold"/>
                                        <p:tgtEl>
                                          <p:spTgt spid="65541"/>
                                        </p:tgtEl>
                                        <p:attrNameLst>
                                          <p:attrName>ppt_w</p:attrName>
                                        </p:attrNameLst>
                                      </p:cBhvr>
                                      <p:tavLst>
                                        <p:tav tm="0">
                                          <p:val>
                                            <p:fltVal val="0"/>
                                          </p:val>
                                        </p:tav>
                                        <p:tav tm="100000">
                                          <p:val>
                                            <p:strVal val="#ppt_w"/>
                                          </p:val>
                                        </p:tav>
                                      </p:tavLst>
                                    </p:anim>
                                    <p:anim calcmode="lin" valueType="num">
                                      <p:cBhvr>
                                        <p:cTn id="45" dur="1000" fill="hold"/>
                                        <p:tgtEl>
                                          <p:spTgt spid="65541"/>
                                        </p:tgtEl>
                                        <p:attrNameLst>
                                          <p:attrName>ppt_h</p:attrName>
                                        </p:attrNameLst>
                                      </p:cBhvr>
                                      <p:tavLst>
                                        <p:tav tm="0">
                                          <p:val>
                                            <p:fltVal val="0"/>
                                          </p:val>
                                        </p:tav>
                                        <p:tav tm="100000">
                                          <p:val>
                                            <p:strVal val="#ppt_h"/>
                                          </p:val>
                                        </p:tav>
                                      </p:tavLst>
                                    </p:anim>
                                    <p:anim calcmode="lin" valueType="num">
                                      <p:cBhvr>
                                        <p:cTn id="46" dur="1000" fill="hold"/>
                                        <p:tgtEl>
                                          <p:spTgt spid="65541"/>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5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r>
              <a:rPr lang="uk-UA" sz="4000" smtClean="0"/>
              <a:t>Поради для самоконтролю емоційного стану</a:t>
            </a:r>
            <a:endParaRPr lang="ru-RU" sz="4000" smtClean="0"/>
          </a:p>
        </p:txBody>
      </p:sp>
      <p:sp>
        <p:nvSpPr>
          <p:cNvPr id="66563" name="Rectangle 3"/>
          <p:cNvSpPr>
            <a:spLocks noGrp="1" noChangeArrowheads="1"/>
          </p:cNvSpPr>
          <p:nvPr>
            <p:ph type="body" idx="4294967295"/>
          </p:nvPr>
        </p:nvSpPr>
        <p:spPr/>
        <p:txBody>
          <a:bodyPr/>
          <a:lstStyle/>
          <a:p>
            <a:pPr eaLnBrk="1" hangingPunct="1"/>
            <a:r>
              <a:rPr lang="uk-UA" sz="2800" b="1" i="1" smtClean="0"/>
              <a:t>Вправа «Візьми себе в руки».</a:t>
            </a:r>
            <a:endParaRPr lang="uk-UA" sz="2800" smtClean="0"/>
          </a:p>
          <a:p>
            <a:pPr eaLnBrk="1" hangingPunct="1"/>
            <a:r>
              <a:rPr lang="uk-UA" sz="2800" smtClean="0"/>
              <a:t>Якщо ви відчуєте, що вас щось непокоїть, хочеться когось стукнути, щось кинути, є дуже простий засіб довести собі свою </a:t>
            </a:r>
          </a:p>
          <a:p>
            <a:pPr eaLnBrk="1" hangingPunct="1">
              <a:buFontTx/>
              <a:buNone/>
            </a:pPr>
            <a:r>
              <a:rPr lang="uk-UA" sz="2800" smtClean="0"/>
              <a:t>силу: потрібно взятися </a:t>
            </a:r>
          </a:p>
          <a:p>
            <a:pPr eaLnBrk="1" hangingPunct="1">
              <a:buFontTx/>
              <a:buNone/>
            </a:pPr>
            <a:r>
              <a:rPr lang="uk-UA" sz="2800" smtClean="0"/>
              <a:t>долонями за лікті і </a:t>
            </a:r>
          </a:p>
          <a:p>
            <a:pPr eaLnBrk="1" hangingPunct="1">
              <a:buFontTx/>
              <a:buNone/>
            </a:pPr>
            <a:r>
              <a:rPr lang="uk-UA" sz="2800" smtClean="0"/>
              <a:t>сильно притиснути </a:t>
            </a:r>
          </a:p>
          <a:p>
            <a:pPr eaLnBrk="1" hangingPunct="1">
              <a:buFontTx/>
              <a:buNone/>
            </a:pPr>
            <a:r>
              <a:rPr lang="uk-UA" sz="2800" smtClean="0"/>
              <a:t>руки до грудей. – це поза </a:t>
            </a:r>
          </a:p>
          <a:p>
            <a:pPr eaLnBrk="1" hangingPunct="1">
              <a:buFontTx/>
              <a:buNone/>
            </a:pPr>
            <a:r>
              <a:rPr lang="uk-UA" sz="2800" smtClean="0"/>
              <a:t>сильної духом людини.</a:t>
            </a:r>
            <a:endParaRPr lang="ru-RU" sz="2800" smtClean="0"/>
          </a:p>
        </p:txBody>
      </p:sp>
      <p:pic>
        <p:nvPicPr>
          <p:cNvPr id="66564" name="Picture 4"/>
          <p:cNvPicPr>
            <a:picLocks noChangeAspect="1" noChangeArrowheads="1"/>
          </p:cNvPicPr>
          <p:nvPr/>
        </p:nvPicPr>
        <p:blipFill>
          <a:blip r:embed="rId2"/>
          <a:srcRect/>
          <a:stretch>
            <a:fillRect/>
          </a:stretch>
        </p:blipFill>
        <p:spPr bwMode="auto">
          <a:xfrm>
            <a:off x="4800600" y="3581400"/>
            <a:ext cx="3886200" cy="24288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style.rotation</p:attrName>
                                        </p:attrNameLst>
                                      </p:cBhvr>
                                      <p:tavLst>
                                        <p:tav tm="0">
                                          <p:val>
                                            <p:fltVal val="360"/>
                                          </p:val>
                                        </p:tav>
                                        <p:tav tm="100000">
                                          <p:val>
                                            <p:fltVal val="0"/>
                                          </p:val>
                                        </p:tav>
                                      </p:tavLst>
                                    </p:anim>
                                    <p:animEffect transition="in" filter="fade">
                                      <p:cBhvr>
                                        <p:cTn id="10" dur="500"/>
                                        <p:tgtEl>
                                          <p:spTgt spid="6656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66563">
                                            <p:txEl>
                                              <p:pRg st="0" end="0"/>
                                            </p:txEl>
                                          </p:spTgt>
                                        </p:tgtEl>
                                        <p:attrNameLst>
                                          <p:attrName>style.visibility</p:attrName>
                                        </p:attrNameLst>
                                      </p:cBhvr>
                                      <p:to>
                                        <p:strVal val="visible"/>
                                      </p:to>
                                    </p:set>
                                    <p:anim calcmode="lin" valueType="num">
                                      <p:cBhvr>
                                        <p:cTn id="14" dur="500" fill="hold"/>
                                        <p:tgtEl>
                                          <p:spTgt spid="6656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6563">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66563">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66563">
                                            <p:txEl>
                                              <p:pRg st="0" end="0"/>
                                            </p:txEl>
                                          </p:spTgt>
                                        </p:tgtEl>
                                      </p:cBhvr>
                                    </p:animEffect>
                                  </p:childTnLst>
                                </p:cTn>
                              </p:par>
                              <p:par>
                                <p:cTn id="18" presetID="15" presetClass="entr" presetSubtype="0" fill="hold" nodeType="withEffect">
                                  <p:stCondLst>
                                    <p:cond delay="0"/>
                                  </p:stCondLst>
                                  <p:childTnLst>
                                    <p:set>
                                      <p:cBhvr>
                                        <p:cTn id="19" dur="1" fill="hold">
                                          <p:stCondLst>
                                            <p:cond delay="0"/>
                                          </p:stCondLst>
                                        </p:cTn>
                                        <p:tgtEl>
                                          <p:spTgt spid="66564"/>
                                        </p:tgtEl>
                                        <p:attrNameLst>
                                          <p:attrName>style.visibility</p:attrName>
                                        </p:attrNameLst>
                                      </p:cBhvr>
                                      <p:to>
                                        <p:strVal val="visible"/>
                                      </p:to>
                                    </p:set>
                                    <p:anim calcmode="lin" valueType="num">
                                      <p:cBhvr>
                                        <p:cTn id="20" dur="1000" fill="hold"/>
                                        <p:tgtEl>
                                          <p:spTgt spid="66564"/>
                                        </p:tgtEl>
                                        <p:attrNameLst>
                                          <p:attrName>ppt_w</p:attrName>
                                        </p:attrNameLst>
                                      </p:cBhvr>
                                      <p:tavLst>
                                        <p:tav tm="0">
                                          <p:val>
                                            <p:fltVal val="0"/>
                                          </p:val>
                                        </p:tav>
                                        <p:tav tm="100000">
                                          <p:val>
                                            <p:strVal val="#ppt_w"/>
                                          </p:val>
                                        </p:tav>
                                      </p:tavLst>
                                    </p:anim>
                                    <p:anim calcmode="lin" valueType="num">
                                      <p:cBhvr>
                                        <p:cTn id="21" dur="1000" fill="hold"/>
                                        <p:tgtEl>
                                          <p:spTgt spid="66564"/>
                                        </p:tgtEl>
                                        <p:attrNameLst>
                                          <p:attrName>ppt_h</p:attrName>
                                        </p:attrNameLst>
                                      </p:cBhvr>
                                      <p:tavLst>
                                        <p:tav tm="0">
                                          <p:val>
                                            <p:fltVal val="0"/>
                                          </p:val>
                                        </p:tav>
                                        <p:tav tm="100000">
                                          <p:val>
                                            <p:strVal val="#ppt_h"/>
                                          </p:val>
                                        </p:tav>
                                      </p:tavLst>
                                    </p:anim>
                                    <p:anim calcmode="lin" valueType="num">
                                      <p:cBhvr>
                                        <p:cTn id="22" dur="1000" fill="hold"/>
                                        <p:tgtEl>
                                          <p:spTgt spid="6656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656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500"/>
                            </p:stCondLst>
                            <p:childTnLst>
                              <p:par>
                                <p:cTn id="25" presetID="49" presetClass="entr" presetSubtype="0" decel="100000" fill="hold" nodeType="afterEffect">
                                  <p:stCondLst>
                                    <p:cond delay="0"/>
                                  </p:stCondLst>
                                  <p:childTnLst>
                                    <p:set>
                                      <p:cBhvr>
                                        <p:cTn id="26" dur="1" fill="hold">
                                          <p:stCondLst>
                                            <p:cond delay="0"/>
                                          </p:stCondLst>
                                        </p:cTn>
                                        <p:tgtEl>
                                          <p:spTgt spid="66563">
                                            <p:txEl>
                                              <p:pRg st="1" end="1"/>
                                            </p:txEl>
                                          </p:spTgt>
                                        </p:tgtEl>
                                        <p:attrNameLst>
                                          <p:attrName>style.visibility</p:attrName>
                                        </p:attrNameLst>
                                      </p:cBhvr>
                                      <p:to>
                                        <p:strVal val="visible"/>
                                      </p:to>
                                    </p:set>
                                    <p:anim calcmode="lin" valueType="num">
                                      <p:cBhvr>
                                        <p:cTn id="27" dur="500" fill="hold"/>
                                        <p:tgtEl>
                                          <p:spTgt spid="66563">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6563">
                                            <p:txEl>
                                              <p:pRg st="1" end="1"/>
                                            </p:txEl>
                                          </p:spTgt>
                                        </p:tgtEl>
                                        <p:attrNameLst>
                                          <p:attrName>ppt_h</p:attrName>
                                        </p:attrNameLst>
                                      </p:cBhvr>
                                      <p:tavLst>
                                        <p:tav tm="0">
                                          <p:val>
                                            <p:fltVal val="0"/>
                                          </p:val>
                                        </p:tav>
                                        <p:tav tm="100000">
                                          <p:val>
                                            <p:strVal val="#ppt_h"/>
                                          </p:val>
                                        </p:tav>
                                      </p:tavLst>
                                    </p:anim>
                                    <p:anim calcmode="lin" valueType="num">
                                      <p:cBhvr>
                                        <p:cTn id="29" dur="500" fill="hold"/>
                                        <p:tgtEl>
                                          <p:spTgt spid="66563">
                                            <p:txEl>
                                              <p:pRg st="1" end="1"/>
                                            </p:txEl>
                                          </p:spTgt>
                                        </p:tgtEl>
                                        <p:attrNameLst>
                                          <p:attrName>style.rotation</p:attrName>
                                        </p:attrNameLst>
                                      </p:cBhvr>
                                      <p:tavLst>
                                        <p:tav tm="0">
                                          <p:val>
                                            <p:fltVal val="360"/>
                                          </p:val>
                                        </p:tav>
                                        <p:tav tm="100000">
                                          <p:val>
                                            <p:fltVal val="0"/>
                                          </p:val>
                                        </p:tav>
                                      </p:tavLst>
                                    </p:anim>
                                    <p:animEffect transition="in" filter="fade">
                                      <p:cBhvr>
                                        <p:cTn id="30" dur="500"/>
                                        <p:tgtEl>
                                          <p:spTgt spid="66563">
                                            <p:txEl>
                                              <p:pRg st="1" end="1"/>
                                            </p:txEl>
                                          </p:spTgt>
                                        </p:tgtEl>
                                      </p:cBhvr>
                                    </p:animEffect>
                                  </p:childTnLst>
                                </p:cTn>
                              </p:par>
                            </p:childTnLst>
                          </p:cTn>
                        </p:par>
                        <p:par>
                          <p:cTn id="31" fill="hold">
                            <p:stCondLst>
                              <p:cond delay="2000"/>
                            </p:stCondLst>
                            <p:childTnLst>
                              <p:par>
                                <p:cTn id="32" presetID="49" presetClass="entr" presetSubtype="0" decel="100000" fill="hold" nodeType="afterEffect">
                                  <p:stCondLst>
                                    <p:cond delay="0"/>
                                  </p:stCondLst>
                                  <p:childTnLst>
                                    <p:set>
                                      <p:cBhvr>
                                        <p:cTn id="33" dur="1" fill="hold">
                                          <p:stCondLst>
                                            <p:cond delay="0"/>
                                          </p:stCondLst>
                                        </p:cTn>
                                        <p:tgtEl>
                                          <p:spTgt spid="66563">
                                            <p:txEl>
                                              <p:pRg st="2" end="2"/>
                                            </p:txEl>
                                          </p:spTgt>
                                        </p:tgtEl>
                                        <p:attrNameLst>
                                          <p:attrName>style.visibility</p:attrName>
                                        </p:attrNameLst>
                                      </p:cBhvr>
                                      <p:to>
                                        <p:strVal val="visible"/>
                                      </p:to>
                                    </p:set>
                                    <p:anim calcmode="lin" valueType="num">
                                      <p:cBhvr>
                                        <p:cTn id="34" dur="500" fill="hold"/>
                                        <p:tgtEl>
                                          <p:spTgt spid="6656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66563">
                                            <p:txEl>
                                              <p:pRg st="2" end="2"/>
                                            </p:txEl>
                                          </p:spTgt>
                                        </p:tgtEl>
                                        <p:attrNameLst>
                                          <p:attrName>ppt_h</p:attrName>
                                        </p:attrNameLst>
                                      </p:cBhvr>
                                      <p:tavLst>
                                        <p:tav tm="0">
                                          <p:val>
                                            <p:fltVal val="0"/>
                                          </p:val>
                                        </p:tav>
                                        <p:tav tm="100000">
                                          <p:val>
                                            <p:strVal val="#ppt_h"/>
                                          </p:val>
                                        </p:tav>
                                      </p:tavLst>
                                    </p:anim>
                                    <p:anim calcmode="lin" valueType="num">
                                      <p:cBhvr>
                                        <p:cTn id="36" dur="500" fill="hold"/>
                                        <p:tgtEl>
                                          <p:spTgt spid="66563">
                                            <p:txEl>
                                              <p:pRg st="2" end="2"/>
                                            </p:txEl>
                                          </p:spTgt>
                                        </p:tgtEl>
                                        <p:attrNameLst>
                                          <p:attrName>style.rotation</p:attrName>
                                        </p:attrNameLst>
                                      </p:cBhvr>
                                      <p:tavLst>
                                        <p:tav tm="0">
                                          <p:val>
                                            <p:fltVal val="360"/>
                                          </p:val>
                                        </p:tav>
                                        <p:tav tm="100000">
                                          <p:val>
                                            <p:fltVal val="0"/>
                                          </p:val>
                                        </p:tav>
                                      </p:tavLst>
                                    </p:anim>
                                    <p:animEffect transition="in" filter="fade">
                                      <p:cBhvr>
                                        <p:cTn id="37" dur="500"/>
                                        <p:tgtEl>
                                          <p:spTgt spid="66563">
                                            <p:txEl>
                                              <p:pRg st="2" end="2"/>
                                            </p:txEl>
                                          </p:spTgt>
                                        </p:tgtEl>
                                      </p:cBhvr>
                                    </p:animEffect>
                                  </p:childTnLst>
                                </p:cTn>
                              </p:par>
                            </p:childTnLst>
                          </p:cTn>
                        </p:par>
                        <p:par>
                          <p:cTn id="38" fill="hold">
                            <p:stCondLst>
                              <p:cond delay="2500"/>
                            </p:stCondLst>
                            <p:childTnLst>
                              <p:par>
                                <p:cTn id="39" presetID="49" presetClass="entr" presetSubtype="0" decel="100000" fill="hold" nodeType="afterEffect">
                                  <p:stCondLst>
                                    <p:cond delay="0"/>
                                  </p:stCondLst>
                                  <p:childTnLst>
                                    <p:set>
                                      <p:cBhvr>
                                        <p:cTn id="40" dur="1" fill="hold">
                                          <p:stCondLst>
                                            <p:cond delay="0"/>
                                          </p:stCondLst>
                                        </p:cTn>
                                        <p:tgtEl>
                                          <p:spTgt spid="66563">
                                            <p:txEl>
                                              <p:pRg st="3" end="3"/>
                                            </p:txEl>
                                          </p:spTgt>
                                        </p:tgtEl>
                                        <p:attrNameLst>
                                          <p:attrName>style.visibility</p:attrName>
                                        </p:attrNameLst>
                                      </p:cBhvr>
                                      <p:to>
                                        <p:strVal val="visible"/>
                                      </p:to>
                                    </p:set>
                                    <p:anim calcmode="lin" valueType="num">
                                      <p:cBhvr>
                                        <p:cTn id="41" dur="500" fill="hold"/>
                                        <p:tgtEl>
                                          <p:spTgt spid="66563">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66563">
                                            <p:txEl>
                                              <p:pRg st="3" end="3"/>
                                            </p:txEl>
                                          </p:spTgt>
                                        </p:tgtEl>
                                        <p:attrNameLst>
                                          <p:attrName>ppt_h</p:attrName>
                                        </p:attrNameLst>
                                      </p:cBhvr>
                                      <p:tavLst>
                                        <p:tav tm="0">
                                          <p:val>
                                            <p:fltVal val="0"/>
                                          </p:val>
                                        </p:tav>
                                        <p:tav tm="100000">
                                          <p:val>
                                            <p:strVal val="#ppt_h"/>
                                          </p:val>
                                        </p:tav>
                                      </p:tavLst>
                                    </p:anim>
                                    <p:anim calcmode="lin" valueType="num">
                                      <p:cBhvr>
                                        <p:cTn id="43" dur="500" fill="hold"/>
                                        <p:tgtEl>
                                          <p:spTgt spid="66563">
                                            <p:txEl>
                                              <p:pRg st="3" end="3"/>
                                            </p:txEl>
                                          </p:spTgt>
                                        </p:tgtEl>
                                        <p:attrNameLst>
                                          <p:attrName>style.rotation</p:attrName>
                                        </p:attrNameLst>
                                      </p:cBhvr>
                                      <p:tavLst>
                                        <p:tav tm="0">
                                          <p:val>
                                            <p:fltVal val="360"/>
                                          </p:val>
                                        </p:tav>
                                        <p:tav tm="100000">
                                          <p:val>
                                            <p:fltVal val="0"/>
                                          </p:val>
                                        </p:tav>
                                      </p:tavLst>
                                    </p:anim>
                                    <p:animEffect transition="in" filter="fade">
                                      <p:cBhvr>
                                        <p:cTn id="44" dur="500"/>
                                        <p:tgtEl>
                                          <p:spTgt spid="66563">
                                            <p:txEl>
                                              <p:pRg st="3" end="3"/>
                                            </p:txEl>
                                          </p:spTgt>
                                        </p:tgtEl>
                                      </p:cBhvr>
                                    </p:animEffect>
                                  </p:childTnLst>
                                </p:cTn>
                              </p:par>
                            </p:childTnLst>
                          </p:cTn>
                        </p:par>
                        <p:par>
                          <p:cTn id="45" fill="hold">
                            <p:stCondLst>
                              <p:cond delay="3000"/>
                            </p:stCondLst>
                            <p:childTnLst>
                              <p:par>
                                <p:cTn id="46" presetID="49" presetClass="entr" presetSubtype="0" decel="100000" fill="hold" nodeType="afterEffect">
                                  <p:stCondLst>
                                    <p:cond delay="0"/>
                                  </p:stCondLst>
                                  <p:childTnLst>
                                    <p:set>
                                      <p:cBhvr>
                                        <p:cTn id="47" dur="1" fill="hold">
                                          <p:stCondLst>
                                            <p:cond delay="0"/>
                                          </p:stCondLst>
                                        </p:cTn>
                                        <p:tgtEl>
                                          <p:spTgt spid="66563">
                                            <p:txEl>
                                              <p:pRg st="4" end="4"/>
                                            </p:txEl>
                                          </p:spTgt>
                                        </p:tgtEl>
                                        <p:attrNameLst>
                                          <p:attrName>style.visibility</p:attrName>
                                        </p:attrNameLst>
                                      </p:cBhvr>
                                      <p:to>
                                        <p:strVal val="visible"/>
                                      </p:to>
                                    </p:set>
                                    <p:anim calcmode="lin" valueType="num">
                                      <p:cBhvr>
                                        <p:cTn id="48" dur="500" fill="hold"/>
                                        <p:tgtEl>
                                          <p:spTgt spid="66563">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66563">
                                            <p:txEl>
                                              <p:pRg st="4" end="4"/>
                                            </p:txEl>
                                          </p:spTgt>
                                        </p:tgtEl>
                                        <p:attrNameLst>
                                          <p:attrName>ppt_h</p:attrName>
                                        </p:attrNameLst>
                                      </p:cBhvr>
                                      <p:tavLst>
                                        <p:tav tm="0">
                                          <p:val>
                                            <p:fltVal val="0"/>
                                          </p:val>
                                        </p:tav>
                                        <p:tav tm="100000">
                                          <p:val>
                                            <p:strVal val="#ppt_h"/>
                                          </p:val>
                                        </p:tav>
                                      </p:tavLst>
                                    </p:anim>
                                    <p:anim calcmode="lin" valueType="num">
                                      <p:cBhvr>
                                        <p:cTn id="50" dur="500" fill="hold"/>
                                        <p:tgtEl>
                                          <p:spTgt spid="66563">
                                            <p:txEl>
                                              <p:pRg st="4" end="4"/>
                                            </p:txEl>
                                          </p:spTgt>
                                        </p:tgtEl>
                                        <p:attrNameLst>
                                          <p:attrName>style.rotation</p:attrName>
                                        </p:attrNameLst>
                                      </p:cBhvr>
                                      <p:tavLst>
                                        <p:tav tm="0">
                                          <p:val>
                                            <p:fltVal val="360"/>
                                          </p:val>
                                        </p:tav>
                                        <p:tav tm="100000">
                                          <p:val>
                                            <p:fltVal val="0"/>
                                          </p:val>
                                        </p:tav>
                                      </p:tavLst>
                                    </p:anim>
                                    <p:animEffect transition="in" filter="fade">
                                      <p:cBhvr>
                                        <p:cTn id="51" dur="500"/>
                                        <p:tgtEl>
                                          <p:spTgt spid="66563">
                                            <p:txEl>
                                              <p:pRg st="4" end="4"/>
                                            </p:txEl>
                                          </p:spTgt>
                                        </p:tgtEl>
                                      </p:cBhvr>
                                    </p:animEffect>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66563">
                                            <p:txEl>
                                              <p:pRg st="5" end="5"/>
                                            </p:txEl>
                                          </p:spTgt>
                                        </p:tgtEl>
                                        <p:attrNameLst>
                                          <p:attrName>style.visibility</p:attrName>
                                        </p:attrNameLst>
                                      </p:cBhvr>
                                      <p:to>
                                        <p:strVal val="visible"/>
                                      </p:to>
                                    </p:set>
                                    <p:anim calcmode="lin" valueType="num">
                                      <p:cBhvr>
                                        <p:cTn id="55" dur="500" fill="hold"/>
                                        <p:tgtEl>
                                          <p:spTgt spid="66563">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66563">
                                            <p:txEl>
                                              <p:pRg st="5" end="5"/>
                                            </p:txEl>
                                          </p:spTgt>
                                        </p:tgtEl>
                                        <p:attrNameLst>
                                          <p:attrName>ppt_h</p:attrName>
                                        </p:attrNameLst>
                                      </p:cBhvr>
                                      <p:tavLst>
                                        <p:tav tm="0">
                                          <p:val>
                                            <p:fltVal val="0"/>
                                          </p:val>
                                        </p:tav>
                                        <p:tav tm="100000">
                                          <p:val>
                                            <p:strVal val="#ppt_h"/>
                                          </p:val>
                                        </p:tav>
                                      </p:tavLst>
                                    </p:anim>
                                    <p:anim calcmode="lin" valueType="num">
                                      <p:cBhvr>
                                        <p:cTn id="57" dur="500" fill="hold"/>
                                        <p:tgtEl>
                                          <p:spTgt spid="66563">
                                            <p:txEl>
                                              <p:pRg st="5" end="5"/>
                                            </p:txEl>
                                          </p:spTgt>
                                        </p:tgtEl>
                                        <p:attrNameLst>
                                          <p:attrName>style.rotation</p:attrName>
                                        </p:attrNameLst>
                                      </p:cBhvr>
                                      <p:tavLst>
                                        <p:tav tm="0">
                                          <p:val>
                                            <p:fltVal val="360"/>
                                          </p:val>
                                        </p:tav>
                                        <p:tav tm="100000">
                                          <p:val>
                                            <p:fltVal val="0"/>
                                          </p:val>
                                        </p:tav>
                                      </p:tavLst>
                                    </p:anim>
                                    <p:animEffect transition="in" filter="fade">
                                      <p:cBhvr>
                                        <p:cTn id="58" dur="500"/>
                                        <p:tgtEl>
                                          <p:spTgt spid="66563">
                                            <p:txEl>
                                              <p:pRg st="5" end="5"/>
                                            </p:txEl>
                                          </p:spTgt>
                                        </p:tgtEl>
                                      </p:cBhvr>
                                    </p:animEffect>
                                  </p:childTnLst>
                                </p:cTn>
                              </p:par>
                            </p:childTnLst>
                          </p:cTn>
                        </p:par>
                        <p:par>
                          <p:cTn id="59" fill="hold">
                            <p:stCondLst>
                              <p:cond delay="4000"/>
                            </p:stCondLst>
                            <p:childTnLst>
                              <p:par>
                                <p:cTn id="60" presetID="49" presetClass="entr" presetSubtype="0" decel="100000" fill="hold" nodeType="afterEffect">
                                  <p:stCondLst>
                                    <p:cond delay="0"/>
                                  </p:stCondLst>
                                  <p:childTnLst>
                                    <p:set>
                                      <p:cBhvr>
                                        <p:cTn id="61" dur="1" fill="hold">
                                          <p:stCondLst>
                                            <p:cond delay="0"/>
                                          </p:stCondLst>
                                        </p:cTn>
                                        <p:tgtEl>
                                          <p:spTgt spid="66563">
                                            <p:txEl>
                                              <p:pRg st="6" end="6"/>
                                            </p:txEl>
                                          </p:spTgt>
                                        </p:tgtEl>
                                        <p:attrNameLst>
                                          <p:attrName>style.visibility</p:attrName>
                                        </p:attrNameLst>
                                      </p:cBhvr>
                                      <p:to>
                                        <p:strVal val="visible"/>
                                      </p:to>
                                    </p:set>
                                    <p:anim calcmode="lin" valueType="num">
                                      <p:cBhvr>
                                        <p:cTn id="62" dur="500" fill="hold"/>
                                        <p:tgtEl>
                                          <p:spTgt spid="66563">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66563">
                                            <p:txEl>
                                              <p:pRg st="6" end="6"/>
                                            </p:txEl>
                                          </p:spTgt>
                                        </p:tgtEl>
                                        <p:attrNameLst>
                                          <p:attrName>ppt_h</p:attrName>
                                        </p:attrNameLst>
                                      </p:cBhvr>
                                      <p:tavLst>
                                        <p:tav tm="0">
                                          <p:val>
                                            <p:fltVal val="0"/>
                                          </p:val>
                                        </p:tav>
                                        <p:tav tm="100000">
                                          <p:val>
                                            <p:strVal val="#ppt_h"/>
                                          </p:val>
                                        </p:tav>
                                      </p:tavLst>
                                    </p:anim>
                                    <p:anim calcmode="lin" valueType="num">
                                      <p:cBhvr>
                                        <p:cTn id="64" dur="500" fill="hold"/>
                                        <p:tgtEl>
                                          <p:spTgt spid="66563">
                                            <p:txEl>
                                              <p:pRg st="6" end="6"/>
                                            </p:txEl>
                                          </p:spTgt>
                                        </p:tgtEl>
                                        <p:attrNameLst>
                                          <p:attrName>style.rotation</p:attrName>
                                        </p:attrNameLst>
                                      </p:cBhvr>
                                      <p:tavLst>
                                        <p:tav tm="0">
                                          <p:val>
                                            <p:fltVal val="360"/>
                                          </p:val>
                                        </p:tav>
                                        <p:tav tm="100000">
                                          <p:val>
                                            <p:fltVal val="0"/>
                                          </p:val>
                                        </p:tav>
                                      </p:tavLst>
                                    </p:anim>
                                    <p:animEffect transition="in" filter="fade">
                                      <p:cBhvr>
                                        <p:cTn id="65" dur="500"/>
                                        <p:tgtEl>
                                          <p:spTgt spid="665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idx="4294967295"/>
          </p:nvPr>
        </p:nvSpPr>
        <p:spPr>
          <a:xfrm>
            <a:off x="457200" y="0"/>
            <a:ext cx="8229600" cy="1143000"/>
          </a:xfrm>
        </p:spPr>
        <p:txBody>
          <a:bodyPr lIns="0" rIns="0" bIns="0" anchor="b"/>
          <a:lstStyle/>
          <a:p>
            <a:pPr eaLnBrk="1" hangingPunct="1"/>
            <a:r>
              <a:rPr lang="ru-RU" b="1" smtClean="0">
                <a:solidFill>
                  <a:schemeClr val="tx1"/>
                </a:solidFill>
              </a:rPr>
              <a:t>Це треба знати:</a:t>
            </a:r>
          </a:p>
        </p:txBody>
      </p:sp>
      <p:sp>
        <p:nvSpPr>
          <p:cNvPr id="71697" name="Rectangle 17"/>
          <p:cNvSpPr>
            <a:spLocks noChangeArrowheads="1"/>
          </p:cNvSpPr>
          <p:nvPr/>
        </p:nvSpPr>
        <p:spPr bwMode="auto">
          <a:xfrm>
            <a:off x="381000" y="1219200"/>
            <a:ext cx="5105400" cy="4524315"/>
          </a:xfrm>
          <a:prstGeom prst="rect">
            <a:avLst/>
          </a:prstGeom>
          <a:noFill/>
          <a:ln w="9525">
            <a:noFill/>
            <a:miter lim="800000"/>
            <a:headEnd/>
            <a:tailEnd/>
          </a:ln>
        </p:spPr>
        <p:txBody>
          <a:bodyPr>
            <a:spAutoFit/>
          </a:bodyPr>
          <a:lstStyle/>
          <a:p>
            <a:endParaRPr lang="ru-RU" sz="3200" dirty="0"/>
          </a:p>
          <a:p>
            <a:r>
              <a:rPr lang="ru-RU" sz="3200" dirty="0"/>
              <a:t>При </a:t>
            </a:r>
            <a:r>
              <a:rPr lang="ru-RU" sz="3200" dirty="0" err="1"/>
              <a:t>моральних</a:t>
            </a:r>
            <a:r>
              <a:rPr lang="ru-RU" sz="3200" dirty="0"/>
              <a:t> </a:t>
            </a:r>
            <a:r>
              <a:rPr lang="ru-RU" sz="3200" dirty="0" err="1"/>
              <a:t>перенавантаженнях</a:t>
            </a:r>
            <a:r>
              <a:rPr lang="ru-RU" sz="3200" dirty="0"/>
              <a:t> </a:t>
            </a:r>
            <a:r>
              <a:rPr lang="ru-RU" sz="3200" dirty="0" err="1"/>
              <a:t>потрібні</a:t>
            </a:r>
            <a:r>
              <a:rPr lang="ru-RU" sz="3200" dirty="0"/>
              <a:t> </a:t>
            </a:r>
            <a:r>
              <a:rPr lang="ru-RU" sz="3200" dirty="0" err="1"/>
              <a:t>сильні</a:t>
            </a:r>
            <a:r>
              <a:rPr lang="ru-RU" sz="3200" dirty="0"/>
              <a:t> </a:t>
            </a:r>
            <a:r>
              <a:rPr lang="ru-RU" sz="3200" dirty="0" err="1"/>
              <a:t>фізичні</a:t>
            </a:r>
            <a:r>
              <a:rPr lang="ru-RU" sz="3200" dirty="0"/>
              <a:t> </a:t>
            </a:r>
            <a:r>
              <a:rPr lang="ru-RU" sz="3200" dirty="0" err="1"/>
              <a:t>навантаження</a:t>
            </a:r>
            <a:r>
              <a:rPr lang="ru-RU" sz="3200" dirty="0"/>
              <a:t>;</a:t>
            </a:r>
          </a:p>
          <a:p>
            <a:endParaRPr lang="ru-RU" sz="3200" dirty="0"/>
          </a:p>
          <a:p>
            <a:r>
              <a:rPr lang="ru-RU" sz="3200" dirty="0"/>
              <a:t>При </a:t>
            </a:r>
            <a:r>
              <a:rPr lang="ru-RU" sz="3200" dirty="0" err="1"/>
              <a:t>напруженні</a:t>
            </a:r>
            <a:r>
              <a:rPr lang="ru-RU" sz="3200" dirty="0"/>
              <a:t>, </a:t>
            </a:r>
            <a:r>
              <a:rPr lang="ru-RU" sz="3200" dirty="0" smtClean="0"/>
              <a:t>страху– </a:t>
            </a:r>
            <a:r>
              <a:rPr lang="ru-RU" sz="3200" dirty="0" err="1"/>
              <a:t>фізичне</a:t>
            </a:r>
            <a:r>
              <a:rPr lang="ru-RU" sz="3200" dirty="0"/>
              <a:t> </a:t>
            </a:r>
            <a:r>
              <a:rPr lang="ru-RU" sz="3200" dirty="0" err="1"/>
              <a:t>розслаблення</a:t>
            </a:r>
            <a:r>
              <a:rPr lang="ru-RU" sz="3200" dirty="0"/>
              <a:t> м</a:t>
            </a:r>
            <a:r>
              <a:rPr lang="en-US" sz="3200" dirty="0"/>
              <a:t>’</a:t>
            </a:r>
            <a:r>
              <a:rPr lang="ru-RU" sz="3200" dirty="0" err="1"/>
              <a:t>язів</a:t>
            </a:r>
            <a:r>
              <a:rPr lang="ru-RU" sz="3200" dirty="0"/>
              <a:t> </a:t>
            </a:r>
            <a:r>
              <a:rPr lang="ru-RU" sz="3200" dirty="0" err="1"/>
              <a:t>тіла</a:t>
            </a:r>
            <a:r>
              <a:rPr lang="ru-RU" sz="3200" dirty="0"/>
              <a:t>.</a:t>
            </a:r>
            <a:endParaRPr lang="uk-UA" sz="3200" dirty="0"/>
          </a:p>
        </p:txBody>
      </p:sp>
      <p:pic>
        <p:nvPicPr>
          <p:cNvPr id="23556" name="Picture 18"/>
          <p:cNvPicPr>
            <a:picLocks noChangeAspect="1" noChangeArrowheads="1"/>
          </p:cNvPicPr>
          <p:nvPr/>
        </p:nvPicPr>
        <p:blipFill>
          <a:blip r:embed="rId2"/>
          <a:srcRect/>
          <a:stretch>
            <a:fillRect/>
          </a:stretch>
        </p:blipFill>
        <p:spPr bwMode="auto">
          <a:xfrm>
            <a:off x="5057775" y="1371600"/>
            <a:ext cx="4086225" cy="449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500" fill="hold"/>
                                        <p:tgtEl>
                                          <p:spTgt spid="71682"/>
                                        </p:tgtEl>
                                        <p:attrNameLst>
                                          <p:attrName>ppt_w</p:attrName>
                                        </p:attrNameLst>
                                      </p:cBhvr>
                                      <p:tavLst>
                                        <p:tav tm="0">
                                          <p:val>
                                            <p:fltVal val="0"/>
                                          </p:val>
                                        </p:tav>
                                        <p:tav tm="100000">
                                          <p:val>
                                            <p:strVal val="#ppt_w"/>
                                          </p:val>
                                        </p:tav>
                                      </p:tavLst>
                                    </p:anim>
                                    <p:anim calcmode="lin" valueType="num">
                                      <p:cBhvr>
                                        <p:cTn id="8" dur="500" fill="hold"/>
                                        <p:tgtEl>
                                          <p:spTgt spid="71682"/>
                                        </p:tgtEl>
                                        <p:attrNameLst>
                                          <p:attrName>ppt_h</p:attrName>
                                        </p:attrNameLst>
                                      </p:cBhvr>
                                      <p:tavLst>
                                        <p:tav tm="0">
                                          <p:val>
                                            <p:fltVal val="0"/>
                                          </p:val>
                                        </p:tav>
                                        <p:tav tm="100000">
                                          <p:val>
                                            <p:strVal val="#ppt_h"/>
                                          </p:val>
                                        </p:tav>
                                      </p:tavLst>
                                    </p:anim>
                                    <p:anim calcmode="lin" valueType="num">
                                      <p:cBhvr>
                                        <p:cTn id="9" dur="500" fill="hold"/>
                                        <p:tgtEl>
                                          <p:spTgt spid="71682"/>
                                        </p:tgtEl>
                                        <p:attrNameLst>
                                          <p:attrName>style.rotation</p:attrName>
                                        </p:attrNameLst>
                                      </p:cBhvr>
                                      <p:tavLst>
                                        <p:tav tm="0">
                                          <p:val>
                                            <p:fltVal val="360"/>
                                          </p:val>
                                        </p:tav>
                                        <p:tav tm="100000">
                                          <p:val>
                                            <p:fltVal val="0"/>
                                          </p:val>
                                        </p:tav>
                                      </p:tavLst>
                                    </p:anim>
                                    <p:animEffect transition="in" filter="fade">
                                      <p:cBhvr>
                                        <p:cTn id="10" dur="500"/>
                                        <p:tgtEl>
                                          <p:spTgt spid="7168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71697">
                                            <p:txEl>
                                              <p:pRg st="1" end="1"/>
                                            </p:txEl>
                                          </p:spTgt>
                                        </p:tgtEl>
                                        <p:attrNameLst>
                                          <p:attrName>style.visibility</p:attrName>
                                        </p:attrNameLst>
                                      </p:cBhvr>
                                      <p:to>
                                        <p:strVal val="visible"/>
                                      </p:to>
                                    </p:set>
                                    <p:anim calcmode="lin" valueType="num">
                                      <p:cBhvr>
                                        <p:cTn id="14" dur="2000" fill="hold"/>
                                        <p:tgtEl>
                                          <p:spTgt spid="71697">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71697">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71697">
                                            <p:txEl>
                                              <p:pRg st="1" end="1"/>
                                            </p:txEl>
                                          </p:spTgt>
                                        </p:tgtEl>
                                        <p:attrNameLst>
                                          <p:attrName>style.rotation</p:attrName>
                                        </p:attrNameLst>
                                      </p:cBhvr>
                                      <p:tavLst>
                                        <p:tav tm="0">
                                          <p:val>
                                            <p:fltVal val="360"/>
                                          </p:val>
                                        </p:tav>
                                        <p:tav tm="100000">
                                          <p:val>
                                            <p:fltVal val="0"/>
                                          </p:val>
                                        </p:tav>
                                      </p:tavLst>
                                    </p:anim>
                                    <p:animEffect transition="in" filter="fade">
                                      <p:cBhvr>
                                        <p:cTn id="17" dur="2000"/>
                                        <p:tgtEl>
                                          <p:spTgt spid="71697">
                                            <p:txEl>
                                              <p:pRg st="1" end="1"/>
                                            </p:txEl>
                                          </p:spTgt>
                                        </p:tgtEl>
                                      </p:cBhvr>
                                    </p:animEffect>
                                  </p:childTnLst>
                                </p:cTn>
                              </p:par>
                            </p:childTnLst>
                          </p:cTn>
                        </p:par>
                        <p:par>
                          <p:cTn id="18" fill="hold">
                            <p:stCondLst>
                              <p:cond delay="2500"/>
                            </p:stCondLst>
                            <p:childTnLst>
                              <p:par>
                                <p:cTn id="19" presetID="49" presetClass="entr" presetSubtype="0" decel="100000" fill="hold" nodeType="afterEffect">
                                  <p:stCondLst>
                                    <p:cond delay="0"/>
                                  </p:stCondLst>
                                  <p:childTnLst>
                                    <p:set>
                                      <p:cBhvr>
                                        <p:cTn id="20" dur="1" fill="hold">
                                          <p:stCondLst>
                                            <p:cond delay="0"/>
                                          </p:stCondLst>
                                        </p:cTn>
                                        <p:tgtEl>
                                          <p:spTgt spid="71697">
                                            <p:txEl>
                                              <p:pRg st="3" end="3"/>
                                            </p:txEl>
                                          </p:spTgt>
                                        </p:tgtEl>
                                        <p:attrNameLst>
                                          <p:attrName>style.visibility</p:attrName>
                                        </p:attrNameLst>
                                      </p:cBhvr>
                                      <p:to>
                                        <p:strVal val="visible"/>
                                      </p:to>
                                    </p:set>
                                    <p:anim calcmode="lin" valueType="num">
                                      <p:cBhvr>
                                        <p:cTn id="21" dur="2000" fill="hold"/>
                                        <p:tgtEl>
                                          <p:spTgt spid="71697">
                                            <p:txEl>
                                              <p:pRg st="3" end="3"/>
                                            </p:txEl>
                                          </p:spTgt>
                                        </p:tgtEl>
                                        <p:attrNameLst>
                                          <p:attrName>ppt_w</p:attrName>
                                        </p:attrNameLst>
                                      </p:cBhvr>
                                      <p:tavLst>
                                        <p:tav tm="0">
                                          <p:val>
                                            <p:fltVal val="0"/>
                                          </p:val>
                                        </p:tav>
                                        <p:tav tm="100000">
                                          <p:val>
                                            <p:strVal val="#ppt_w"/>
                                          </p:val>
                                        </p:tav>
                                      </p:tavLst>
                                    </p:anim>
                                    <p:anim calcmode="lin" valueType="num">
                                      <p:cBhvr>
                                        <p:cTn id="22" dur="2000" fill="hold"/>
                                        <p:tgtEl>
                                          <p:spTgt spid="71697">
                                            <p:txEl>
                                              <p:pRg st="3" end="3"/>
                                            </p:txEl>
                                          </p:spTgt>
                                        </p:tgtEl>
                                        <p:attrNameLst>
                                          <p:attrName>ppt_h</p:attrName>
                                        </p:attrNameLst>
                                      </p:cBhvr>
                                      <p:tavLst>
                                        <p:tav tm="0">
                                          <p:val>
                                            <p:fltVal val="0"/>
                                          </p:val>
                                        </p:tav>
                                        <p:tav tm="100000">
                                          <p:val>
                                            <p:strVal val="#ppt_h"/>
                                          </p:val>
                                        </p:tav>
                                      </p:tavLst>
                                    </p:anim>
                                    <p:anim calcmode="lin" valueType="num">
                                      <p:cBhvr>
                                        <p:cTn id="23" dur="2000" fill="hold"/>
                                        <p:tgtEl>
                                          <p:spTgt spid="71697">
                                            <p:txEl>
                                              <p:pRg st="3" end="3"/>
                                            </p:txEl>
                                          </p:spTgt>
                                        </p:tgtEl>
                                        <p:attrNameLst>
                                          <p:attrName>style.rotation</p:attrName>
                                        </p:attrNameLst>
                                      </p:cBhvr>
                                      <p:tavLst>
                                        <p:tav tm="0">
                                          <p:val>
                                            <p:fltVal val="360"/>
                                          </p:val>
                                        </p:tav>
                                        <p:tav tm="100000">
                                          <p:val>
                                            <p:fltVal val="0"/>
                                          </p:val>
                                        </p:tav>
                                      </p:tavLst>
                                    </p:anim>
                                    <p:animEffect transition="in" filter="fade">
                                      <p:cBhvr>
                                        <p:cTn id="24" dur="2000"/>
                                        <p:tgtEl>
                                          <p:spTgt spid="716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C:\Users\Валентина\Pictures\Здор.спосіб життя\30.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2"/>
          <p:cNvSpPr>
            <a:spLocks noChangeArrowheads="1"/>
          </p:cNvSpPr>
          <p:nvPr/>
        </p:nvSpPr>
        <p:spPr bwMode="auto">
          <a:xfrm>
            <a:off x="468313" y="476250"/>
            <a:ext cx="5040312" cy="2586038"/>
          </a:xfrm>
          <a:prstGeom prst="rect">
            <a:avLst/>
          </a:prstGeom>
          <a:noFill/>
          <a:ln w="9525">
            <a:noFill/>
            <a:miter lim="800000"/>
            <a:headEnd/>
            <a:tailEnd/>
          </a:ln>
        </p:spPr>
        <p:txBody>
          <a:bodyPr>
            <a:spAutoFit/>
          </a:bodyPr>
          <a:lstStyle/>
          <a:p>
            <a:r>
              <a:rPr lang="ru-RU" dirty="0"/>
              <a:t>За </a:t>
            </a:r>
            <a:r>
              <a:rPr lang="ru-RU" dirty="0" err="1"/>
              <a:t>даними</a:t>
            </a:r>
            <a:r>
              <a:rPr lang="ru-RU" dirty="0"/>
              <a:t> </a:t>
            </a:r>
            <a:r>
              <a:rPr lang="ru-RU" dirty="0" err="1"/>
              <a:t>дослідження</a:t>
            </a:r>
            <a:r>
              <a:rPr lang="ru-RU" dirty="0"/>
              <a:t> </a:t>
            </a:r>
            <a:r>
              <a:rPr lang="ru-RU" dirty="0" err="1"/>
              <a:t>американського</a:t>
            </a:r>
            <a:r>
              <a:rPr lang="ru-RU" dirty="0"/>
              <a:t> </a:t>
            </a:r>
            <a:r>
              <a:rPr lang="ru-RU" dirty="0" err="1"/>
              <a:t>Національного</a:t>
            </a:r>
            <a:r>
              <a:rPr lang="ru-RU" dirty="0"/>
              <a:t> </a:t>
            </a:r>
            <a:r>
              <a:rPr lang="ru-RU" dirty="0" err="1"/>
              <a:t>інституту</a:t>
            </a:r>
            <a:r>
              <a:rPr lang="ru-RU" dirty="0"/>
              <a:t> проблем </a:t>
            </a:r>
            <a:r>
              <a:rPr lang="ru-RU" dirty="0" err="1"/>
              <a:t>здоров'я</a:t>
            </a:r>
            <a:r>
              <a:rPr lang="ru-RU" dirty="0"/>
              <a:t> </a:t>
            </a:r>
            <a:r>
              <a:rPr lang="ru-RU" dirty="0" err="1"/>
              <a:t>і</a:t>
            </a:r>
            <a:r>
              <a:rPr lang="ru-RU" dirty="0"/>
              <a:t> </a:t>
            </a:r>
            <a:r>
              <a:rPr lang="ru-RU" dirty="0" err="1"/>
              <a:t>професійної</a:t>
            </a:r>
            <a:r>
              <a:rPr lang="ru-RU" dirty="0"/>
              <a:t> </a:t>
            </a:r>
            <a:r>
              <a:rPr lang="ru-RU" dirty="0" err="1"/>
              <a:t>безпеки</a:t>
            </a:r>
            <a:r>
              <a:rPr lang="ru-RU" dirty="0"/>
              <a:t> в наш час </a:t>
            </a:r>
            <a:r>
              <a:rPr lang="ru-RU" dirty="0" err="1"/>
              <a:t>більше</a:t>
            </a:r>
            <a:r>
              <a:rPr lang="ru-RU" dirty="0"/>
              <a:t> 35 млн. людей у </a:t>
            </a:r>
            <a:r>
              <a:rPr lang="ru-RU" dirty="0" err="1"/>
              <a:t>всьому</a:t>
            </a:r>
            <a:r>
              <a:rPr lang="ru-RU" dirty="0"/>
              <a:t> </a:t>
            </a:r>
            <a:r>
              <a:rPr lang="ru-RU" dirty="0" err="1"/>
              <a:t>світі</a:t>
            </a:r>
            <a:r>
              <a:rPr lang="ru-RU" dirty="0"/>
              <a:t> </a:t>
            </a:r>
            <a:r>
              <a:rPr lang="ru-RU" dirty="0" err="1"/>
              <a:t>страждають</a:t>
            </a:r>
            <a:r>
              <a:rPr lang="ru-RU" dirty="0"/>
              <a:t> </a:t>
            </a:r>
            <a:r>
              <a:rPr lang="ru-RU" dirty="0" err="1"/>
              <a:t>клінічною</a:t>
            </a:r>
            <a:r>
              <a:rPr lang="ru-RU" dirty="0"/>
              <a:t> формою синдрому </a:t>
            </a:r>
            <a:r>
              <a:rPr lang="ru-RU" dirty="0" err="1"/>
              <a:t>хронічної</a:t>
            </a:r>
            <a:r>
              <a:rPr lang="ru-RU" dirty="0"/>
              <a:t> </a:t>
            </a:r>
            <a:r>
              <a:rPr lang="ru-RU" dirty="0" err="1"/>
              <a:t>втоми</a:t>
            </a:r>
            <a:r>
              <a:rPr lang="ru-RU" dirty="0"/>
              <a:t>. На початку 70 </a:t>
            </a:r>
            <a:r>
              <a:rPr lang="ru-RU" dirty="0" err="1"/>
              <a:t>років</a:t>
            </a:r>
            <a:r>
              <a:rPr lang="ru-RU" dirty="0"/>
              <a:t> XX ст. </a:t>
            </a:r>
            <a:r>
              <a:rPr lang="ru-RU" dirty="0" err="1"/>
              <a:t>цей</a:t>
            </a:r>
            <a:r>
              <a:rPr lang="ru-RU" dirty="0"/>
              <a:t> стан </a:t>
            </a:r>
            <a:r>
              <a:rPr lang="ru-RU" dirty="0" err="1"/>
              <a:t>було</a:t>
            </a:r>
            <a:r>
              <a:rPr lang="ru-RU" dirty="0"/>
              <a:t> </a:t>
            </a:r>
            <a:r>
              <a:rPr lang="ru-RU" dirty="0" err="1"/>
              <a:t>визначено</a:t>
            </a:r>
            <a:r>
              <a:rPr lang="ru-RU" dirty="0"/>
              <a:t> як синдром </a:t>
            </a:r>
            <a:r>
              <a:rPr lang="ru-RU" u="sng" dirty="0"/>
              <a:t>«</a:t>
            </a:r>
            <a:r>
              <a:rPr lang="ru-RU" u="sng" dirty="0" err="1"/>
              <a:t>емоційного</a:t>
            </a:r>
            <a:r>
              <a:rPr lang="ru-RU" u="sng" dirty="0"/>
              <a:t> </a:t>
            </a:r>
            <a:r>
              <a:rPr lang="ru-RU" u="sng" dirty="0" err="1"/>
              <a:t>вигорання</a:t>
            </a:r>
            <a:r>
              <a:rPr lang="ru-RU" u="sng" dirty="0"/>
              <a:t>». </a:t>
            </a:r>
            <a:br>
              <a:rPr lang="ru-RU" u="sng" dirty="0"/>
            </a:br>
            <a:endParaRPr lang="ru-RU" u="sng" dirty="0"/>
          </a:p>
        </p:txBody>
      </p:sp>
      <p:sp>
        <p:nvSpPr>
          <p:cNvPr id="11269" name="Прямоугольник 3"/>
          <p:cNvSpPr>
            <a:spLocks noChangeArrowheads="1"/>
          </p:cNvSpPr>
          <p:nvPr/>
        </p:nvSpPr>
        <p:spPr bwMode="auto">
          <a:xfrm>
            <a:off x="3446463" y="2852738"/>
            <a:ext cx="5291137" cy="3694112"/>
          </a:xfrm>
          <a:prstGeom prst="rect">
            <a:avLst/>
          </a:prstGeom>
          <a:noFill/>
          <a:ln w="9525">
            <a:noFill/>
            <a:miter lim="800000"/>
            <a:headEnd/>
            <a:tailEnd/>
          </a:ln>
        </p:spPr>
        <p:txBody>
          <a:bodyPr>
            <a:spAutoFit/>
          </a:bodyPr>
          <a:lstStyle/>
          <a:p>
            <a:r>
              <a:rPr lang="ru-RU" dirty="0" err="1"/>
              <a:t>Існує</a:t>
            </a:r>
            <a:r>
              <a:rPr lang="ru-RU" dirty="0"/>
              <a:t> так звана «</a:t>
            </a:r>
            <a:r>
              <a:rPr lang="ru-RU" dirty="0" err="1"/>
              <a:t>група</a:t>
            </a:r>
            <a:r>
              <a:rPr lang="ru-RU" dirty="0"/>
              <a:t> </a:t>
            </a:r>
            <a:r>
              <a:rPr lang="ru-RU" dirty="0" err="1"/>
              <a:t>ризику</a:t>
            </a:r>
            <a:r>
              <a:rPr lang="ru-RU" dirty="0"/>
              <a:t>» </a:t>
            </a:r>
            <a:r>
              <a:rPr lang="ru-RU" dirty="0" err="1"/>
              <a:t>працівників</a:t>
            </a:r>
            <a:r>
              <a:rPr lang="ru-RU" dirty="0"/>
              <a:t>, </a:t>
            </a:r>
            <a:r>
              <a:rPr lang="ru-RU" dirty="0" err="1"/>
              <a:t>які</a:t>
            </a:r>
            <a:r>
              <a:rPr lang="ru-RU" dirty="0"/>
              <a:t> </a:t>
            </a:r>
            <a:r>
              <a:rPr lang="ru-RU" dirty="0" err="1"/>
              <a:t>найбільш</a:t>
            </a:r>
            <a:r>
              <a:rPr lang="ru-RU" dirty="0"/>
              <a:t> </a:t>
            </a:r>
            <a:r>
              <a:rPr lang="ru-RU" dirty="0" err="1"/>
              <a:t>схильні</a:t>
            </a:r>
            <a:r>
              <a:rPr lang="ru-RU" dirty="0"/>
              <a:t> до </a:t>
            </a:r>
            <a:r>
              <a:rPr lang="ru-RU" dirty="0" err="1"/>
              <a:t>вигорання</a:t>
            </a:r>
            <a:r>
              <a:rPr lang="ru-RU" dirty="0"/>
              <a:t> – </a:t>
            </a:r>
            <a:r>
              <a:rPr lang="ru-RU" dirty="0" err="1"/>
              <a:t>це</a:t>
            </a:r>
            <a:r>
              <a:rPr lang="ru-RU" dirty="0"/>
              <a:t> </a:t>
            </a:r>
            <a:r>
              <a:rPr lang="ru-RU" dirty="0" err="1"/>
              <a:t>ті</a:t>
            </a:r>
            <a:r>
              <a:rPr lang="ru-RU" dirty="0"/>
              <a:t>, </a:t>
            </a:r>
            <a:r>
              <a:rPr lang="ru-RU" dirty="0" err="1"/>
              <a:t>хто</a:t>
            </a:r>
            <a:r>
              <a:rPr lang="ru-RU" dirty="0"/>
              <a:t> </a:t>
            </a:r>
            <a:r>
              <a:rPr lang="ru-RU" dirty="0" err="1"/>
              <a:t>працює</a:t>
            </a:r>
            <a:r>
              <a:rPr lang="ru-RU" dirty="0"/>
              <a:t> у </a:t>
            </a:r>
            <a:r>
              <a:rPr lang="ru-RU" dirty="0" err="1"/>
              <a:t>сфері</a:t>
            </a:r>
            <a:r>
              <a:rPr lang="ru-RU" dirty="0"/>
              <a:t> «</a:t>
            </a:r>
            <a:r>
              <a:rPr lang="ru-RU" dirty="0" err="1"/>
              <a:t>людина-людина</a:t>
            </a:r>
            <a:r>
              <a:rPr lang="ru-RU" dirty="0"/>
              <a:t>» </a:t>
            </a:r>
            <a:r>
              <a:rPr lang="ru-RU" dirty="0" err="1"/>
              <a:t>і</a:t>
            </a:r>
            <a:r>
              <a:rPr lang="ru-RU" dirty="0"/>
              <a:t> в силу </a:t>
            </a:r>
            <a:r>
              <a:rPr lang="ru-RU" dirty="0" err="1"/>
              <a:t>своєї</a:t>
            </a:r>
            <a:r>
              <a:rPr lang="ru-RU" dirty="0"/>
              <a:t> </a:t>
            </a:r>
            <a:r>
              <a:rPr lang="ru-RU" dirty="0" err="1"/>
              <a:t>професії</a:t>
            </a:r>
            <a:r>
              <a:rPr lang="ru-RU" dirty="0"/>
              <a:t> </a:t>
            </a:r>
            <a:r>
              <a:rPr lang="ru-RU" dirty="0" err="1"/>
              <a:t>змушені</a:t>
            </a:r>
            <a:r>
              <a:rPr lang="ru-RU" dirty="0"/>
              <a:t> </a:t>
            </a:r>
            <a:r>
              <a:rPr lang="ru-RU" dirty="0" err="1"/>
              <a:t>багато</a:t>
            </a:r>
            <a:r>
              <a:rPr lang="ru-RU" dirty="0"/>
              <a:t> </a:t>
            </a:r>
            <a:r>
              <a:rPr lang="ru-RU" dirty="0" err="1"/>
              <a:t>і</a:t>
            </a:r>
            <a:r>
              <a:rPr lang="ru-RU" dirty="0"/>
              <a:t> </a:t>
            </a:r>
            <a:r>
              <a:rPr lang="ru-RU" dirty="0" err="1"/>
              <a:t>інтенсивно</a:t>
            </a:r>
            <a:r>
              <a:rPr lang="ru-RU" dirty="0"/>
              <a:t> </a:t>
            </a:r>
            <a:r>
              <a:rPr lang="ru-RU" dirty="0" err="1"/>
              <a:t>спілкуватись</a:t>
            </a:r>
            <a:r>
              <a:rPr lang="ru-RU" dirty="0"/>
              <a:t> </a:t>
            </a:r>
            <a:r>
              <a:rPr lang="ru-RU" dirty="0" err="1"/>
              <a:t>з</a:t>
            </a:r>
            <a:r>
              <a:rPr lang="ru-RU" dirty="0"/>
              <a:t> </a:t>
            </a:r>
            <a:r>
              <a:rPr lang="ru-RU" dirty="0" err="1"/>
              <a:t>іншими</a:t>
            </a:r>
            <a:r>
              <a:rPr lang="ru-RU" dirty="0"/>
              <a:t> людьми. Факторами, </a:t>
            </a:r>
            <a:r>
              <a:rPr lang="ru-RU" dirty="0" err="1"/>
              <a:t>які</a:t>
            </a:r>
            <a:r>
              <a:rPr lang="ru-RU" dirty="0"/>
              <a:t> </a:t>
            </a:r>
            <a:r>
              <a:rPr lang="ru-RU" dirty="0" err="1"/>
              <a:t>впливають</a:t>
            </a:r>
            <a:r>
              <a:rPr lang="ru-RU" dirty="0"/>
              <a:t> на </a:t>
            </a:r>
            <a:r>
              <a:rPr lang="ru-RU" dirty="0" err="1"/>
              <a:t>вигорання</a:t>
            </a:r>
            <a:r>
              <a:rPr lang="ru-RU" dirty="0"/>
              <a:t>, </a:t>
            </a:r>
            <a:r>
              <a:rPr lang="ru-RU" dirty="0" err="1"/>
              <a:t>є</a:t>
            </a:r>
            <a:r>
              <a:rPr lang="ru-RU" dirty="0"/>
              <a:t> </a:t>
            </a:r>
            <a:r>
              <a:rPr lang="ru-RU" dirty="0" err="1"/>
              <a:t>індивідуальні</a:t>
            </a:r>
            <a:r>
              <a:rPr lang="ru-RU" dirty="0"/>
              <a:t> </a:t>
            </a:r>
            <a:r>
              <a:rPr lang="ru-RU" dirty="0" err="1"/>
              <a:t>особливості</a:t>
            </a:r>
            <a:r>
              <a:rPr lang="ru-RU" dirty="0"/>
              <a:t> </a:t>
            </a:r>
            <a:r>
              <a:rPr lang="ru-RU" dirty="0" err="1"/>
              <a:t>нервової</a:t>
            </a:r>
            <a:r>
              <a:rPr lang="ru-RU" dirty="0"/>
              <a:t> </a:t>
            </a:r>
            <a:r>
              <a:rPr lang="ru-RU" dirty="0" err="1"/>
              <a:t>системи</a:t>
            </a:r>
            <a:r>
              <a:rPr lang="ru-RU" dirty="0"/>
              <a:t> </a:t>
            </a:r>
            <a:r>
              <a:rPr lang="ru-RU" dirty="0" err="1"/>
              <a:t>і</a:t>
            </a:r>
            <a:r>
              <a:rPr lang="ru-RU" dirty="0"/>
              <a:t> темпераменту. </a:t>
            </a:r>
            <a:r>
              <a:rPr lang="ru-RU" dirty="0" err="1"/>
              <a:t>Швидше</a:t>
            </a:r>
            <a:r>
              <a:rPr lang="ru-RU" dirty="0"/>
              <a:t> «</a:t>
            </a:r>
            <a:r>
              <a:rPr lang="ru-RU" dirty="0" err="1"/>
              <a:t>вигорають</a:t>
            </a:r>
            <a:r>
              <a:rPr lang="ru-RU" dirty="0"/>
              <a:t>» </a:t>
            </a:r>
            <a:r>
              <a:rPr lang="ru-RU" dirty="0" err="1"/>
              <a:t>працівники</a:t>
            </a:r>
            <a:r>
              <a:rPr lang="ru-RU" dirty="0"/>
              <a:t> </a:t>
            </a:r>
            <a:r>
              <a:rPr lang="ru-RU" dirty="0" err="1"/>
              <a:t>з</a:t>
            </a:r>
            <a:r>
              <a:rPr lang="ru-RU" dirty="0"/>
              <a:t> </a:t>
            </a:r>
            <a:r>
              <a:rPr lang="ru-RU" dirty="0" err="1"/>
              <a:t>слабкою</a:t>
            </a:r>
            <a:r>
              <a:rPr lang="ru-RU" dirty="0"/>
              <a:t> </a:t>
            </a:r>
            <a:r>
              <a:rPr lang="ru-RU" dirty="0" err="1"/>
              <a:t>нервовою</a:t>
            </a:r>
            <a:r>
              <a:rPr lang="ru-RU" dirty="0"/>
              <a:t> системою </a:t>
            </a:r>
            <a:r>
              <a:rPr lang="ru-RU" dirty="0" err="1"/>
              <a:t>і</a:t>
            </a:r>
            <a:r>
              <a:rPr lang="ru-RU" dirty="0"/>
              <a:t> </a:t>
            </a:r>
            <a:r>
              <a:rPr lang="ru-RU" dirty="0" err="1"/>
              <a:t>ті</a:t>
            </a:r>
            <a:r>
              <a:rPr lang="ru-RU" dirty="0"/>
              <a:t>, </a:t>
            </a:r>
            <a:r>
              <a:rPr lang="ru-RU" dirty="0" err="1"/>
              <a:t>хто</a:t>
            </a:r>
            <a:r>
              <a:rPr lang="ru-RU" dirty="0"/>
              <a:t> </a:t>
            </a:r>
            <a:r>
              <a:rPr lang="ru-RU" dirty="0" err="1"/>
              <a:t>має</a:t>
            </a:r>
            <a:r>
              <a:rPr lang="ru-RU" dirty="0"/>
              <a:t> </a:t>
            </a:r>
            <a:r>
              <a:rPr lang="ru-RU" dirty="0" err="1"/>
              <a:t>інтровертований</a:t>
            </a:r>
            <a:r>
              <a:rPr lang="ru-RU" dirty="0"/>
              <a:t> характер, </a:t>
            </a:r>
            <a:r>
              <a:rPr lang="ru-RU" dirty="0" err="1"/>
              <a:t>індивідуальні</a:t>
            </a:r>
            <a:r>
              <a:rPr lang="ru-RU" dirty="0"/>
              <a:t> </a:t>
            </a:r>
            <a:r>
              <a:rPr lang="ru-RU" dirty="0" err="1"/>
              <a:t>особливості</a:t>
            </a:r>
            <a:r>
              <a:rPr lang="ru-RU" dirty="0"/>
              <a:t> </a:t>
            </a:r>
            <a:r>
              <a:rPr lang="ru-RU" dirty="0" err="1"/>
              <a:t>яких</a:t>
            </a:r>
            <a:r>
              <a:rPr lang="ru-RU" dirty="0"/>
              <a:t> не </a:t>
            </a:r>
            <a:r>
              <a:rPr lang="ru-RU" dirty="0" err="1"/>
              <a:t>поєднуються</a:t>
            </a:r>
            <a:r>
              <a:rPr lang="ru-RU" dirty="0"/>
              <a:t> </a:t>
            </a:r>
            <a:r>
              <a:rPr lang="ru-RU" dirty="0" err="1"/>
              <a:t>з</a:t>
            </a:r>
            <a:r>
              <a:rPr lang="ru-RU" dirty="0"/>
              <a:t> </a:t>
            </a:r>
            <a:r>
              <a:rPr lang="ru-RU" dirty="0" err="1"/>
              <a:t>вимогами</a:t>
            </a:r>
            <a:r>
              <a:rPr lang="ru-RU" dirty="0"/>
              <a:t> </a:t>
            </a:r>
            <a:r>
              <a:rPr lang="ru-RU" dirty="0" err="1"/>
              <a:t>професій</a:t>
            </a:r>
            <a:r>
              <a:rPr lang="ru-RU" dirty="0"/>
              <a:t> типу «</a:t>
            </a:r>
            <a:r>
              <a:rPr lang="ru-RU" dirty="0" err="1"/>
              <a:t>людина-людина</a:t>
            </a:r>
            <a:r>
              <a:rPr lang="ru-RU" dirty="0"/>
              <a:t>».</a:t>
            </a:r>
            <a:br>
              <a:rPr lang="ru-RU" dirty="0"/>
            </a:br>
            <a:endParaRPr lang="ru-RU" dirty="0"/>
          </a:p>
        </p:txBody>
      </p:sp>
      <p:pic>
        <p:nvPicPr>
          <p:cNvPr id="11271" name="Picture 7" descr="Картинки по запросу картинки емоційне вигорання медика"/>
          <p:cNvPicPr>
            <a:picLocks noChangeAspect="1" noChangeArrowheads="1"/>
          </p:cNvPicPr>
          <p:nvPr/>
        </p:nvPicPr>
        <p:blipFill>
          <a:blip r:embed="rId2"/>
          <a:srcRect/>
          <a:stretch>
            <a:fillRect/>
          </a:stretch>
        </p:blipFill>
        <p:spPr bwMode="auto">
          <a:xfrm>
            <a:off x="0" y="2714620"/>
            <a:ext cx="3492424" cy="3471862"/>
          </a:xfrm>
          <a:prstGeom prst="rect">
            <a:avLst/>
          </a:prstGeom>
          <a:noFill/>
        </p:spPr>
      </p:pic>
      <p:pic>
        <p:nvPicPr>
          <p:cNvPr id="11273" name="Picture 9" descr="Картинки по запросу картинки емоційне вигорання медика"/>
          <p:cNvPicPr>
            <a:picLocks noChangeAspect="1" noChangeArrowheads="1"/>
          </p:cNvPicPr>
          <p:nvPr/>
        </p:nvPicPr>
        <p:blipFill>
          <a:blip r:embed="rId3"/>
          <a:srcRect/>
          <a:stretch>
            <a:fillRect/>
          </a:stretch>
        </p:blipFill>
        <p:spPr bwMode="auto">
          <a:xfrm>
            <a:off x="5429256" y="0"/>
            <a:ext cx="3500462" cy="29027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269"/>
                                        </p:tgtEl>
                                        <p:attrNameLst>
                                          <p:attrName>style.visibility</p:attrName>
                                        </p:attrNameLst>
                                      </p:cBhvr>
                                      <p:to>
                                        <p:strVal val="visible"/>
                                      </p:to>
                                    </p:set>
                                    <p:animEffect transition="in" filter="barn(inVertical)">
                                      <p:cBhvr>
                                        <p:cTn id="12"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9"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1"/>
          <p:cNvSpPr>
            <a:spLocks noChangeArrowheads="1"/>
          </p:cNvSpPr>
          <p:nvPr/>
        </p:nvSpPr>
        <p:spPr bwMode="auto">
          <a:xfrm>
            <a:off x="250825" y="3194050"/>
            <a:ext cx="4572000" cy="1477963"/>
          </a:xfrm>
          <a:prstGeom prst="rect">
            <a:avLst/>
          </a:prstGeom>
          <a:noFill/>
          <a:ln w="9525">
            <a:noFill/>
            <a:miter lim="800000"/>
            <a:headEnd/>
            <a:tailEnd/>
          </a:ln>
        </p:spPr>
        <p:txBody>
          <a:bodyPr>
            <a:spAutoFit/>
          </a:bodyPr>
          <a:lstStyle/>
          <a:p>
            <a:r>
              <a:rPr lang="ru-RU"/>
              <a:t>Результати досліджень вітчизняних науковців в професіях системи «людина-людина» свідчать, що ознаки синдрому вигорання мають : </a:t>
            </a:r>
          </a:p>
          <a:p>
            <a:r>
              <a:rPr lang="ru-RU"/>
              <a:t> </a:t>
            </a:r>
          </a:p>
        </p:txBody>
      </p:sp>
      <p:sp>
        <p:nvSpPr>
          <p:cNvPr id="12292" name="Прямоугольник 2"/>
          <p:cNvSpPr>
            <a:spLocks noChangeArrowheads="1"/>
          </p:cNvSpPr>
          <p:nvPr/>
        </p:nvSpPr>
        <p:spPr bwMode="auto">
          <a:xfrm>
            <a:off x="3995738" y="4652963"/>
            <a:ext cx="4572000" cy="1754187"/>
          </a:xfrm>
          <a:prstGeom prst="rect">
            <a:avLst/>
          </a:prstGeom>
          <a:noFill/>
          <a:ln w="9525">
            <a:noFill/>
            <a:miter lim="800000"/>
            <a:headEnd/>
            <a:tailEnd/>
          </a:ln>
        </p:spPr>
        <p:txBody>
          <a:bodyPr>
            <a:spAutoFit/>
          </a:bodyPr>
          <a:lstStyle/>
          <a:p>
            <a:endParaRPr lang="ru-RU"/>
          </a:p>
          <a:p>
            <a:r>
              <a:rPr lang="ru-RU"/>
              <a:t>• 80% лікарів; </a:t>
            </a:r>
          </a:p>
          <a:p>
            <a:r>
              <a:rPr lang="ru-RU"/>
              <a:t>• 65 % педагогів; </a:t>
            </a:r>
          </a:p>
          <a:p>
            <a:r>
              <a:rPr lang="ru-RU"/>
              <a:t>• 85% соціальних працівників, </a:t>
            </a:r>
          </a:p>
          <a:p>
            <a:r>
              <a:rPr lang="ru-RU"/>
              <a:t>• 60% працівників органів внутрішніх справ. </a:t>
            </a:r>
          </a:p>
        </p:txBody>
      </p:sp>
      <p:sp>
        <p:nvSpPr>
          <p:cNvPr id="12293" name="Прямоугольник 5"/>
          <p:cNvSpPr>
            <a:spLocks noChangeArrowheads="1"/>
          </p:cNvSpPr>
          <p:nvPr/>
        </p:nvSpPr>
        <p:spPr bwMode="auto">
          <a:xfrm>
            <a:off x="395288" y="765175"/>
            <a:ext cx="4572000" cy="2031325"/>
          </a:xfrm>
          <a:prstGeom prst="rect">
            <a:avLst/>
          </a:prstGeom>
          <a:noFill/>
          <a:ln w="9525">
            <a:noFill/>
            <a:miter lim="800000"/>
            <a:headEnd/>
            <a:tailEnd/>
          </a:ln>
        </p:spPr>
        <p:txBody>
          <a:bodyPr>
            <a:spAutoFit/>
          </a:bodyPr>
          <a:lstStyle/>
          <a:p>
            <a:r>
              <a:rPr lang="ru-RU" u="sng" dirty="0"/>
              <a:t>Синдром </a:t>
            </a:r>
            <a:r>
              <a:rPr lang="ru-RU" u="sng" dirty="0" err="1"/>
              <a:t>професійного</a:t>
            </a:r>
            <a:r>
              <a:rPr lang="en-US" u="sng" dirty="0"/>
              <a:t> </a:t>
            </a:r>
            <a:r>
              <a:rPr lang="uk-UA" u="sng" dirty="0"/>
              <a:t>(емоційного)</a:t>
            </a:r>
            <a:r>
              <a:rPr lang="ru-RU" u="sng" dirty="0"/>
              <a:t> </a:t>
            </a:r>
            <a:r>
              <a:rPr lang="ru-RU" u="sng" dirty="0" err="1"/>
              <a:t>вигорання</a:t>
            </a:r>
            <a:r>
              <a:rPr lang="ru-RU" u="sng" dirty="0"/>
              <a:t> </a:t>
            </a:r>
            <a:r>
              <a:rPr lang="ru-RU" dirty="0"/>
              <a:t>— так </a:t>
            </a:r>
            <a:r>
              <a:rPr lang="ru-RU" dirty="0" err="1"/>
              <a:t>називається</a:t>
            </a:r>
            <a:r>
              <a:rPr lang="ru-RU" dirty="0"/>
              <a:t> </a:t>
            </a:r>
            <a:r>
              <a:rPr lang="ru-RU" dirty="0" err="1"/>
              <a:t>серйозна</a:t>
            </a:r>
            <a:r>
              <a:rPr lang="ru-RU" dirty="0"/>
              <a:t> недуга, яка </a:t>
            </a:r>
            <a:r>
              <a:rPr lang="ru-RU" dirty="0" err="1"/>
              <a:t>відносно</a:t>
            </a:r>
            <a:r>
              <a:rPr lang="ru-RU" dirty="0"/>
              <a:t> недавно </a:t>
            </a:r>
            <a:r>
              <a:rPr lang="ru-RU" dirty="0" err="1"/>
              <a:t>поповнила</a:t>
            </a:r>
            <a:r>
              <a:rPr lang="ru-RU" dirty="0"/>
              <a:t> </a:t>
            </a:r>
            <a:r>
              <a:rPr lang="ru-RU" dirty="0" err="1"/>
              <a:t>Міжнародний</a:t>
            </a:r>
            <a:r>
              <a:rPr lang="ru-RU" dirty="0"/>
              <a:t> </a:t>
            </a:r>
            <a:r>
              <a:rPr lang="ru-RU" dirty="0" err="1"/>
              <a:t>класифікатор</a:t>
            </a:r>
            <a:r>
              <a:rPr lang="ru-RU" dirty="0"/>
              <a:t> </a:t>
            </a:r>
            <a:r>
              <a:rPr lang="ru-RU" dirty="0" err="1"/>
              <a:t>психічних</a:t>
            </a:r>
            <a:r>
              <a:rPr lang="ru-RU" dirty="0"/>
              <a:t> хвороб. Вона </a:t>
            </a:r>
            <a:r>
              <a:rPr lang="ru-RU" dirty="0" err="1"/>
              <a:t>загрожує</a:t>
            </a:r>
            <a:r>
              <a:rPr lang="ru-RU" dirty="0"/>
              <a:t> </a:t>
            </a:r>
            <a:r>
              <a:rPr lang="ru-RU" dirty="0" err="1"/>
              <a:t>представникам</a:t>
            </a:r>
            <a:r>
              <a:rPr lang="ru-RU" dirty="0"/>
              <a:t> </a:t>
            </a:r>
            <a:r>
              <a:rPr lang="ru-RU" dirty="0" err="1"/>
              <a:t>усіх</a:t>
            </a:r>
            <a:r>
              <a:rPr lang="ru-RU" dirty="0"/>
              <a:t> </a:t>
            </a:r>
            <a:r>
              <a:rPr lang="ru-RU" dirty="0" err="1"/>
              <a:t>професій</a:t>
            </a:r>
            <a:r>
              <a:rPr lang="ru-RU" dirty="0"/>
              <a:t>, </a:t>
            </a:r>
            <a:r>
              <a:rPr lang="ru-RU" dirty="0" err="1"/>
              <a:t>однак</a:t>
            </a:r>
            <a:r>
              <a:rPr lang="ru-RU" dirty="0"/>
              <a:t> </a:t>
            </a:r>
            <a:r>
              <a:rPr lang="ru-RU" dirty="0" err="1"/>
              <a:t>чи</a:t>
            </a:r>
            <a:r>
              <a:rPr lang="ru-RU" dirty="0"/>
              <a:t> не </a:t>
            </a:r>
            <a:r>
              <a:rPr lang="ru-RU" dirty="0" err="1"/>
              <a:t>найбільше</a:t>
            </a:r>
            <a:r>
              <a:rPr lang="ru-RU" dirty="0"/>
              <a:t> </a:t>
            </a:r>
            <a:r>
              <a:rPr lang="ru-RU" dirty="0" err="1"/>
              <a:t>потерпають</a:t>
            </a:r>
            <a:r>
              <a:rPr lang="ru-RU" dirty="0"/>
              <a:t> </a:t>
            </a:r>
            <a:r>
              <a:rPr lang="ru-RU" dirty="0" err="1"/>
              <a:t>від</a:t>
            </a:r>
            <a:r>
              <a:rPr lang="ru-RU" dirty="0"/>
              <a:t> </a:t>
            </a:r>
            <a:r>
              <a:rPr lang="ru-RU" dirty="0" err="1"/>
              <a:t>неї</a:t>
            </a:r>
            <a:r>
              <a:rPr lang="ru-RU" dirty="0"/>
              <a:t> </a:t>
            </a:r>
            <a:r>
              <a:rPr lang="ru-RU" dirty="0" smtClean="0"/>
              <a:t>медики</a:t>
            </a:r>
            <a:endParaRPr lang="ru-RU" dirty="0"/>
          </a:p>
        </p:txBody>
      </p:sp>
      <p:pic>
        <p:nvPicPr>
          <p:cNvPr id="12294" name="Picture 2" descr="C:\Users\Лена\Desktop\Емоційне вигорання вчителів\4_08-12.gif"/>
          <p:cNvPicPr>
            <a:picLocks noChangeAspect="1" noChangeArrowheads="1"/>
          </p:cNvPicPr>
          <p:nvPr/>
        </p:nvPicPr>
        <p:blipFill>
          <a:blip r:embed="rId2"/>
          <a:srcRect/>
          <a:stretch>
            <a:fillRect/>
          </a:stretch>
        </p:blipFill>
        <p:spPr bwMode="auto">
          <a:xfrm>
            <a:off x="1165225" y="4460875"/>
            <a:ext cx="1751013" cy="1944688"/>
          </a:xfrm>
          <a:prstGeom prst="rect">
            <a:avLst/>
          </a:prstGeom>
          <a:noFill/>
          <a:ln w="9525">
            <a:noFill/>
            <a:miter lim="800000"/>
            <a:headEnd/>
            <a:tailEnd/>
          </a:ln>
        </p:spPr>
      </p:pic>
      <p:pic>
        <p:nvPicPr>
          <p:cNvPr id="12296" name="Picture 8" descr="Похожее изображение"/>
          <p:cNvPicPr>
            <a:picLocks noChangeAspect="1" noChangeArrowheads="1"/>
          </p:cNvPicPr>
          <p:nvPr/>
        </p:nvPicPr>
        <p:blipFill>
          <a:blip r:embed="rId3" cstate="print"/>
          <a:srcRect/>
          <a:stretch>
            <a:fillRect/>
          </a:stretch>
        </p:blipFill>
        <p:spPr bwMode="auto">
          <a:xfrm>
            <a:off x="4857752" y="857232"/>
            <a:ext cx="428624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22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barn(inVertical)">
                                      <p:cBhvr>
                                        <p:cTn id="2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2" grpId="0" autoUpdateAnimBg="0"/>
      <p:bldP spid="12293"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395288" y="476250"/>
            <a:ext cx="4572000" cy="3478213"/>
          </a:xfrm>
          <a:prstGeom prst="rect">
            <a:avLst/>
          </a:prstGeom>
          <a:noFill/>
          <a:ln w="9525">
            <a:noFill/>
            <a:miter lim="800000"/>
            <a:headEnd/>
            <a:tailEnd/>
          </a:ln>
        </p:spPr>
        <p:txBody>
          <a:bodyPr>
            <a:spAutoFit/>
          </a:bodyPr>
          <a:lstStyle/>
          <a:p>
            <a:r>
              <a:rPr lang="ru-RU" sz="2000"/>
              <a:t>Специфіка роботи людей даних професій відрізняється тим, що в них присутня велика  кількість ситуацій з високою емоційною насиченістю і необхідністю міжособистісного спілкування. Це вимагає від фахівців значного внеску до встановлення довірливих  відносин і уміння управляти емоційною напруженістю ділового спілкування. </a:t>
            </a:r>
          </a:p>
        </p:txBody>
      </p:sp>
      <p:pic>
        <p:nvPicPr>
          <p:cNvPr id="13315" name="Picture 1" descr="C:\Users\Лена\Desktop\Емоційне вигорання вчителів\default.j.jpeg"/>
          <p:cNvPicPr>
            <a:picLocks noChangeAspect="1" noChangeArrowheads="1"/>
          </p:cNvPicPr>
          <p:nvPr/>
        </p:nvPicPr>
        <p:blipFill>
          <a:blip r:embed="rId2"/>
          <a:srcRect/>
          <a:stretch>
            <a:fillRect/>
          </a:stretch>
        </p:blipFill>
        <p:spPr bwMode="auto">
          <a:xfrm>
            <a:off x="5364163" y="1268413"/>
            <a:ext cx="2609850" cy="1752600"/>
          </a:xfrm>
          <a:prstGeom prst="rect">
            <a:avLst/>
          </a:prstGeom>
          <a:noFill/>
          <a:ln w="9525">
            <a:noFill/>
            <a:miter lim="800000"/>
            <a:headEnd/>
            <a:tailEnd/>
          </a:ln>
        </p:spPr>
      </p:pic>
      <p:pic>
        <p:nvPicPr>
          <p:cNvPr id="13316" name="Picture 2" descr="C:\Users\Лена\Desktop\Емоційне вигорання вчителів\1111111.jpeg"/>
          <p:cNvPicPr>
            <a:picLocks noChangeAspect="1" noChangeArrowheads="1"/>
          </p:cNvPicPr>
          <p:nvPr/>
        </p:nvPicPr>
        <p:blipFill>
          <a:blip r:embed="rId3"/>
          <a:srcRect/>
          <a:stretch>
            <a:fillRect/>
          </a:stretch>
        </p:blipFill>
        <p:spPr bwMode="auto">
          <a:xfrm>
            <a:off x="2214563" y="4500563"/>
            <a:ext cx="2736850" cy="214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circle(in)">
                                      <p:cBhvr>
                                        <p:cTn id="1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Прямоугольник 1"/>
          <p:cNvSpPr>
            <a:spLocks noChangeArrowheads="1"/>
          </p:cNvSpPr>
          <p:nvPr/>
        </p:nvSpPr>
        <p:spPr bwMode="auto">
          <a:xfrm>
            <a:off x="468313" y="260350"/>
            <a:ext cx="4572000" cy="4708525"/>
          </a:xfrm>
          <a:prstGeom prst="rect">
            <a:avLst/>
          </a:prstGeom>
          <a:noFill/>
          <a:ln w="9525">
            <a:noFill/>
            <a:miter lim="800000"/>
            <a:headEnd/>
            <a:tailEnd/>
          </a:ln>
        </p:spPr>
        <p:txBody>
          <a:bodyPr>
            <a:spAutoFit/>
          </a:bodyPr>
          <a:lstStyle/>
          <a:p>
            <a:r>
              <a:rPr lang="uk-UA" sz="2000"/>
              <a:t>Термін «професійне вигорання» з'явився у психологічній літературі відносно недавно. Його ввів американсь­кий психіатр Х.Дж. Фрейденбергер у 1974 році для характеристики психіч­ного стану здорових людей, які інтенсивно спілкуються з клієнтами, пацієнтами, постійно перебувають в емоційно завантаженій атмосфері при наданні професійної допомоги. Це - люди, які працюють у системі «людина-людина»: лікарі, юристи, соціальні працівники, психіатри, психологи, вчи­телі тощо. </a:t>
            </a:r>
            <a:endParaRPr lang="ru-RU" sz="2000"/>
          </a:p>
        </p:txBody>
      </p:sp>
      <p:sp>
        <p:nvSpPr>
          <p:cNvPr id="15363" name="Прямоугольник 2"/>
          <p:cNvSpPr>
            <a:spLocks noChangeArrowheads="1"/>
          </p:cNvSpPr>
          <p:nvPr/>
        </p:nvSpPr>
        <p:spPr bwMode="auto">
          <a:xfrm>
            <a:off x="3708400" y="4652963"/>
            <a:ext cx="4572000" cy="1631950"/>
          </a:xfrm>
          <a:prstGeom prst="rect">
            <a:avLst/>
          </a:prstGeom>
          <a:noFill/>
          <a:ln w="9525">
            <a:noFill/>
            <a:miter lim="800000"/>
            <a:headEnd/>
            <a:tailEnd/>
          </a:ln>
        </p:spPr>
        <p:txBody>
          <a:bodyPr>
            <a:spAutoFit/>
          </a:bodyPr>
          <a:lstStyle/>
          <a:p>
            <a:r>
              <a:rPr lang="uk-UA" sz="2000"/>
              <a:t>Нині він має вже діагностичний статус у «Міжнародній класифікації хвороб - 10»: «</a:t>
            </a:r>
            <a:r>
              <a:rPr lang="en-US" sz="2000"/>
              <a:t>Z</a:t>
            </a:r>
            <a:r>
              <a:rPr lang="uk-UA" sz="2000"/>
              <a:t> 73 - проблеми, пов'язані з труднощами управління власним життям».</a:t>
            </a:r>
            <a:endParaRPr lang="ru-RU" sz="2000"/>
          </a:p>
        </p:txBody>
      </p:sp>
      <p:pic>
        <p:nvPicPr>
          <p:cNvPr id="15364" name="Picture 5" descr="C:\Users\Лена\Desktop\Емоційне вигорання вчителів\shkola.jpg"/>
          <p:cNvPicPr>
            <a:picLocks noChangeAspect="1" noChangeArrowheads="1"/>
          </p:cNvPicPr>
          <p:nvPr/>
        </p:nvPicPr>
        <p:blipFill>
          <a:blip r:embed="rId2"/>
          <a:srcRect/>
          <a:stretch>
            <a:fillRect/>
          </a:stretch>
        </p:blipFill>
        <p:spPr bwMode="auto">
          <a:xfrm>
            <a:off x="5211763" y="1052513"/>
            <a:ext cx="30480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barn(inVertical)">
                                      <p:cBhvr>
                                        <p:cTn id="7" dur="500"/>
                                        <p:tgtEl>
                                          <p:spTgt spid="15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circle(in)">
                                      <p:cBhvr>
                                        <p:cTn id="12" dur="20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363"/>
                                        </p:tgtEl>
                                        <p:attrNameLst>
                                          <p:attrName>style.visibility</p:attrName>
                                        </p:attrNameLst>
                                      </p:cBhvr>
                                      <p:to>
                                        <p:strVal val="visible"/>
                                      </p:to>
                                    </p:set>
                                    <p:animEffect transition="in" filter="barn(inVertical)">
                                      <p:cBhvr>
                                        <p:cTn id="1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угольник 1"/>
          <p:cNvSpPr>
            <a:spLocks noChangeArrowheads="1"/>
          </p:cNvSpPr>
          <p:nvPr/>
        </p:nvSpPr>
        <p:spPr bwMode="auto">
          <a:xfrm>
            <a:off x="468313" y="188913"/>
            <a:ext cx="4572000" cy="646112"/>
          </a:xfrm>
          <a:prstGeom prst="rect">
            <a:avLst/>
          </a:prstGeom>
          <a:noFill/>
          <a:ln w="9525">
            <a:noFill/>
            <a:miter lim="800000"/>
            <a:headEnd/>
            <a:tailEnd/>
          </a:ln>
        </p:spPr>
        <p:txBody>
          <a:bodyPr>
            <a:spAutoFit/>
          </a:bodyPr>
          <a:lstStyle/>
          <a:p>
            <a:r>
              <a:rPr lang="uk-UA"/>
              <a:t>Н. Амінов наводить такі основні ознаки цього синдрому:</a:t>
            </a:r>
            <a:endParaRPr lang="ru-RU"/>
          </a:p>
        </p:txBody>
      </p:sp>
      <p:sp>
        <p:nvSpPr>
          <p:cNvPr id="17411" name="Прямоугольник 2"/>
          <p:cNvSpPr>
            <a:spLocks noChangeArrowheads="1"/>
          </p:cNvSpPr>
          <p:nvPr/>
        </p:nvSpPr>
        <p:spPr bwMode="auto">
          <a:xfrm>
            <a:off x="900113" y="1196975"/>
            <a:ext cx="4572000" cy="5354638"/>
          </a:xfrm>
          <a:prstGeom prst="rect">
            <a:avLst/>
          </a:prstGeom>
          <a:noFill/>
          <a:ln w="9525">
            <a:noFill/>
            <a:miter lim="800000"/>
            <a:headEnd/>
            <a:tailEnd/>
          </a:ln>
        </p:spPr>
        <p:txBody>
          <a:bodyPr>
            <a:spAutoFit/>
          </a:bodyPr>
          <a:lstStyle/>
          <a:p>
            <a:r>
              <a:rPr lang="uk-UA"/>
              <a:t>• виснаження, утома;</a:t>
            </a:r>
            <a:endParaRPr lang="ru-RU"/>
          </a:p>
          <a:p>
            <a:r>
              <a:rPr lang="uk-UA"/>
              <a:t>• психосоматичні ускладнення;</a:t>
            </a:r>
            <a:endParaRPr lang="ru-RU"/>
          </a:p>
          <a:p>
            <a:r>
              <a:rPr lang="uk-UA"/>
              <a:t>• безсоння;</a:t>
            </a:r>
            <a:endParaRPr lang="ru-RU"/>
          </a:p>
          <a:p>
            <a:r>
              <a:rPr lang="uk-UA"/>
              <a:t>• негативні настанови стосовно підлеглих;</a:t>
            </a:r>
            <a:endParaRPr lang="ru-RU"/>
          </a:p>
          <a:p>
            <a:r>
              <a:rPr lang="uk-UA"/>
              <a:t>• негативні настанови щодо своєї роботи;</a:t>
            </a:r>
            <a:endParaRPr lang="ru-RU"/>
          </a:p>
          <a:p>
            <a:r>
              <a:rPr lang="uk-UA"/>
              <a:t>• нехтування виконанням своїх обов’язків;</a:t>
            </a:r>
            <a:endParaRPr lang="ru-RU"/>
          </a:p>
          <a:p>
            <a:r>
              <a:rPr lang="uk-UA"/>
              <a:t>• збільшення прийому психостимуляторів (тютюн, кава, алкоголь, ліки);</a:t>
            </a:r>
            <a:endParaRPr lang="ru-RU"/>
          </a:p>
          <a:p>
            <a:r>
              <a:rPr lang="uk-UA"/>
              <a:t>• зменшення апетиту чи переїдання;</a:t>
            </a:r>
            <a:endParaRPr lang="ru-RU"/>
          </a:p>
          <a:p>
            <a:r>
              <a:rPr lang="uk-UA"/>
              <a:t>• негативне самооцінювання;</a:t>
            </a:r>
            <a:endParaRPr lang="ru-RU"/>
          </a:p>
          <a:p>
            <a:r>
              <a:rPr lang="uk-UA"/>
              <a:t>• посилення агресивності (роздратованості, напруженості);</a:t>
            </a:r>
            <a:endParaRPr lang="ru-RU"/>
          </a:p>
          <a:p>
            <a:r>
              <a:rPr lang="uk-UA"/>
              <a:t>• посилення пасивності (цинізм, песимізм, безнадія, апатія);</a:t>
            </a:r>
            <a:endParaRPr lang="ru-RU"/>
          </a:p>
          <a:p>
            <a:r>
              <a:rPr lang="uk-UA"/>
              <a:t>• почуття провини.</a:t>
            </a:r>
            <a:endParaRPr lang="ru-RU"/>
          </a:p>
        </p:txBody>
      </p:sp>
      <p:pic>
        <p:nvPicPr>
          <p:cNvPr id="17412" name="Picture 4" descr="C:\Users\Лена\Desktop\Емоційне вигорання вчителів\_.jpg"/>
          <p:cNvPicPr>
            <a:picLocks noChangeAspect="1" noChangeArrowheads="1"/>
          </p:cNvPicPr>
          <p:nvPr/>
        </p:nvPicPr>
        <p:blipFill>
          <a:blip r:embed="rId2"/>
          <a:srcRect/>
          <a:stretch>
            <a:fillRect/>
          </a:stretch>
        </p:blipFill>
        <p:spPr bwMode="auto">
          <a:xfrm>
            <a:off x="5724525" y="503238"/>
            <a:ext cx="2676525" cy="2886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circle(in)">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wipe(down)">
                                      <p:cBhvr>
                                        <p:cTn id="17" dur="580">
                                          <p:stCondLst>
                                            <p:cond delay="0"/>
                                          </p:stCondLst>
                                        </p:cTn>
                                        <p:tgtEl>
                                          <p:spTgt spid="17411"/>
                                        </p:tgtEl>
                                      </p:cBhvr>
                                    </p:animEffect>
                                    <p:anim calcmode="lin" valueType="num">
                                      <p:cBhvr>
                                        <p:cTn id="18" dur="1822" tmFilter="0,0; 0.14,0.36; 0.43,0.73; 0.71,0.91; 1.0,1.0">
                                          <p:stCondLst>
                                            <p:cond delay="0"/>
                                          </p:stCondLst>
                                        </p:cTn>
                                        <p:tgtEl>
                                          <p:spTgt spid="174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4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4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4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4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7411"/>
                                        </p:tgtEl>
                                      </p:cBhvr>
                                      <p:to x="100000" y="60000"/>
                                    </p:animScale>
                                    <p:animScale>
                                      <p:cBhvr>
                                        <p:cTn id="24" dur="166" decel="50000">
                                          <p:stCondLst>
                                            <p:cond delay="676"/>
                                          </p:stCondLst>
                                        </p:cTn>
                                        <p:tgtEl>
                                          <p:spTgt spid="17411"/>
                                        </p:tgtEl>
                                      </p:cBhvr>
                                      <p:to x="100000" y="100000"/>
                                    </p:animScale>
                                    <p:animScale>
                                      <p:cBhvr>
                                        <p:cTn id="25" dur="26">
                                          <p:stCondLst>
                                            <p:cond delay="1312"/>
                                          </p:stCondLst>
                                        </p:cTn>
                                        <p:tgtEl>
                                          <p:spTgt spid="17411"/>
                                        </p:tgtEl>
                                      </p:cBhvr>
                                      <p:to x="100000" y="80000"/>
                                    </p:animScale>
                                    <p:animScale>
                                      <p:cBhvr>
                                        <p:cTn id="26" dur="166" decel="50000">
                                          <p:stCondLst>
                                            <p:cond delay="1338"/>
                                          </p:stCondLst>
                                        </p:cTn>
                                        <p:tgtEl>
                                          <p:spTgt spid="17411"/>
                                        </p:tgtEl>
                                      </p:cBhvr>
                                      <p:to x="100000" y="100000"/>
                                    </p:animScale>
                                    <p:animScale>
                                      <p:cBhvr>
                                        <p:cTn id="27" dur="26">
                                          <p:stCondLst>
                                            <p:cond delay="1642"/>
                                          </p:stCondLst>
                                        </p:cTn>
                                        <p:tgtEl>
                                          <p:spTgt spid="17411"/>
                                        </p:tgtEl>
                                      </p:cBhvr>
                                      <p:to x="100000" y="90000"/>
                                    </p:animScale>
                                    <p:animScale>
                                      <p:cBhvr>
                                        <p:cTn id="28" dur="166" decel="50000">
                                          <p:stCondLst>
                                            <p:cond delay="1668"/>
                                          </p:stCondLst>
                                        </p:cTn>
                                        <p:tgtEl>
                                          <p:spTgt spid="17411"/>
                                        </p:tgtEl>
                                      </p:cBhvr>
                                      <p:to x="100000" y="100000"/>
                                    </p:animScale>
                                    <p:animScale>
                                      <p:cBhvr>
                                        <p:cTn id="29" dur="26">
                                          <p:stCondLst>
                                            <p:cond delay="1808"/>
                                          </p:stCondLst>
                                        </p:cTn>
                                        <p:tgtEl>
                                          <p:spTgt spid="17411"/>
                                        </p:tgtEl>
                                      </p:cBhvr>
                                      <p:to x="100000" y="95000"/>
                                    </p:animScale>
                                    <p:animScale>
                                      <p:cBhvr>
                                        <p:cTn id="30" dur="166" decel="50000">
                                          <p:stCondLst>
                                            <p:cond delay="1834"/>
                                          </p:stCondLst>
                                        </p:cTn>
                                        <p:tgtEl>
                                          <p:spTgt spid="174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192088"/>
            <a:ext cx="8229600" cy="1255712"/>
          </a:xfrm>
        </p:spPr>
        <p:txBody>
          <a:bodyPr/>
          <a:lstStyle/>
          <a:p>
            <a:pPr eaLnBrk="1" hangingPunct="1"/>
            <a:r>
              <a:rPr lang="uk-UA" sz="2400" b="1" smtClean="0">
                <a:latin typeface="Bodoni MT Black" pitchFamily="18" charset="0"/>
              </a:rPr>
              <a:t>Первинна захворюваність на</a:t>
            </a:r>
            <a:br>
              <a:rPr lang="uk-UA" sz="2400" b="1" smtClean="0">
                <a:latin typeface="Bodoni MT Black" pitchFamily="18" charset="0"/>
              </a:rPr>
            </a:br>
            <a:r>
              <a:rPr lang="en-US" sz="2400" b="1" smtClean="0">
                <a:latin typeface="Bodoni MT Black" pitchFamily="18" charset="0"/>
              </a:rPr>
              <a:t>   </a:t>
            </a:r>
            <a:r>
              <a:rPr lang="uk-UA" sz="2800" b="1" smtClean="0">
                <a:solidFill>
                  <a:srgbClr val="FF0000"/>
                </a:solidFill>
                <a:latin typeface="Bodoni MT Black" pitchFamily="18" charset="0"/>
              </a:rPr>
              <a:t>і н с у л ь т и</a:t>
            </a:r>
            <a:br>
              <a:rPr lang="uk-UA" sz="2800" b="1" smtClean="0">
                <a:solidFill>
                  <a:srgbClr val="FF0000"/>
                </a:solidFill>
                <a:latin typeface="Bodoni MT Black" pitchFamily="18" charset="0"/>
              </a:rPr>
            </a:br>
            <a:r>
              <a:rPr lang="en-US" sz="2400" b="1" smtClean="0">
                <a:solidFill>
                  <a:srgbClr val="FF0000"/>
                </a:solidFill>
                <a:latin typeface="Bodoni MT Black" pitchFamily="18" charset="0"/>
              </a:rPr>
              <a:t>   </a:t>
            </a:r>
            <a:r>
              <a:rPr lang="uk-UA" sz="2400" b="1" smtClean="0">
                <a:latin typeface="Bodoni MT Black" pitchFamily="18" charset="0"/>
              </a:rPr>
              <a:t>серед дорослого</a:t>
            </a:r>
            <a:r>
              <a:rPr lang="en-US" sz="2400" b="1" smtClean="0">
                <a:solidFill>
                  <a:srgbClr val="FF0000"/>
                </a:solidFill>
                <a:latin typeface="Bodoni MT Black" pitchFamily="18" charset="0"/>
              </a:rPr>
              <a:t> </a:t>
            </a:r>
            <a:r>
              <a:rPr lang="uk-UA" sz="2400" b="1" smtClean="0">
                <a:latin typeface="Bodoni MT Black" pitchFamily="18" charset="0"/>
              </a:rPr>
              <a:t>населення м. Рівного </a:t>
            </a:r>
            <a:br>
              <a:rPr lang="uk-UA" sz="2400" b="1" smtClean="0">
                <a:latin typeface="Bodoni MT Black" pitchFamily="18" charset="0"/>
              </a:rPr>
            </a:br>
            <a:r>
              <a:rPr lang="uk-UA" sz="2400" b="1" smtClean="0">
                <a:latin typeface="Bodoni MT Black" pitchFamily="18" charset="0"/>
              </a:rPr>
              <a:t>(на 1 тис.дор.нас)</a:t>
            </a:r>
            <a:r>
              <a:rPr lang="uk-UA" sz="2400" smtClean="0">
                <a:latin typeface="Bodoni MT Black" pitchFamily="18" charset="0"/>
              </a:rPr>
              <a:t> </a:t>
            </a:r>
          </a:p>
        </p:txBody>
      </p:sp>
      <p:graphicFrame>
        <p:nvGraphicFramePr>
          <p:cNvPr id="4098" name="Object 3"/>
          <p:cNvGraphicFramePr>
            <a:graphicFrameLocks noChangeAspect="1"/>
          </p:cNvGraphicFramePr>
          <p:nvPr>
            <p:ph idx="1"/>
          </p:nvPr>
        </p:nvGraphicFramePr>
        <p:xfrm>
          <a:off x="457200" y="1447800"/>
          <a:ext cx="8478838" cy="4862513"/>
        </p:xfrm>
        <a:graphic>
          <a:graphicData uri="http://schemas.openxmlformats.org/presentationml/2006/ole">
            <p:oleObj spid="_x0000_s84994" name="Диаграмма" r:id="rId3" imgW="7772408" imgH="4457683" progId="MSGraph.Chart.8">
              <p:embed followColorScheme="full"/>
            </p:oleObj>
          </a:graphicData>
        </a:graphic>
      </p:graphicFrame>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1"/>
          <p:cNvSpPr>
            <a:spLocks noChangeArrowheads="1"/>
          </p:cNvSpPr>
          <p:nvPr/>
        </p:nvSpPr>
        <p:spPr bwMode="auto">
          <a:xfrm>
            <a:off x="2833688" y="115888"/>
            <a:ext cx="3744912" cy="369887"/>
          </a:xfrm>
          <a:prstGeom prst="rect">
            <a:avLst/>
          </a:prstGeom>
          <a:noFill/>
          <a:ln w="9525">
            <a:noFill/>
            <a:miter lim="800000"/>
            <a:headEnd/>
            <a:tailEnd/>
          </a:ln>
        </p:spPr>
        <p:txBody>
          <a:bodyPr wrap="none">
            <a:spAutoFit/>
          </a:bodyPr>
          <a:lstStyle/>
          <a:p>
            <a:r>
              <a:rPr lang="uk-UA" b="1"/>
              <a:t>Причини «синдрому згорання»</a:t>
            </a:r>
            <a:endParaRPr lang="ru-RU"/>
          </a:p>
        </p:txBody>
      </p:sp>
      <p:sp>
        <p:nvSpPr>
          <p:cNvPr id="18435" name="Прямоугольник 2"/>
          <p:cNvSpPr>
            <a:spLocks noChangeArrowheads="1"/>
          </p:cNvSpPr>
          <p:nvPr/>
        </p:nvSpPr>
        <p:spPr bwMode="auto">
          <a:xfrm>
            <a:off x="133350" y="488950"/>
            <a:ext cx="4572000" cy="923925"/>
          </a:xfrm>
          <a:prstGeom prst="rect">
            <a:avLst/>
          </a:prstGeom>
          <a:noFill/>
          <a:ln w="9525">
            <a:noFill/>
            <a:miter lim="800000"/>
            <a:headEnd/>
            <a:tailEnd/>
          </a:ln>
        </p:spPr>
        <p:txBody>
          <a:bodyPr>
            <a:spAutoFit/>
          </a:bodyPr>
          <a:lstStyle/>
          <a:p>
            <a:r>
              <a:rPr lang="uk-UA"/>
              <a:t>• напруженість і конфлікти у професійному оточенні, недостатня підтримка з боку колег;</a:t>
            </a:r>
            <a:endParaRPr lang="ru-RU"/>
          </a:p>
        </p:txBody>
      </p:sp>
      <p:sp>
        <p:nvSpPr>
          <p:cNvPr id="18436" name="Прямоугольник 3"/>
          <p:cNvSpPr>
            <a:spLocks noChangeArrowheads="1"/>
          </p:cNvSpPr>
          <p:nvPr/>
        </p:nvSpPr>
        <p:spPr bwMode="auto">
          <a:xfrm>
            <a:off x="3563938" y="1270000"/>
            <a:ext cx="4572000" cy="646113"/>
          </a:xfrm>
          <a:prstGeom prst="rect">
            <a:avLst/>
          </a:prstGeom>
          <a:noFill/>
          <a:ln w="9525">
            <a:noFill/>
            <a:miter lim="800000"/>
            <a:headEnd/>
            <a:tailEnd/>
          </a:ln>
        </p:spPr>
        <p:txBody>
          <a:bodyPr>
            <a:spAutoFit/>
          </a:bodyPr>
          <a:lstStyle/>
          <a:p>
            <a:r>
              <a:rPr lang="uk-UA"/>
              <a:t>• недостатні умови для самовираження, експериментування та інновацій;</a:t>
            </a:r>
            <a:endParaRPr lang="ru-RU"/>
          </a:p>
        </p:txBody>
      </p:sp>
      <p:sp>
        <p:nvSpPr>
          <p:cNvPr id="18437" name="Прямоугольник 4"/>
          <p:cNvSpPr>
            <a:spLocks noChangeArrowheads="1"/>
          </p:cNvSpPr>
          <p:nvPr/>
        </p:nvSpPr>
        <p:spPr bwMode="auto">
          <a:xfrm>
            <a:off x="250825" y="1990725"/>
            <a:ext cx="4572000" cy="646113"/>
          </a:xfrm>
          <a:prstGeom prst="rect">
            <a:avLst/>
          </a:prstGeom>
          <a:noFill/>
          <a:ln w="9525">
            <a:noFill/>
            <a:miter lim="800000"/>
            <a:headEnd/>
            <a:tailEnd/>
          </a:ln>
        </p:spPr>
        <p:txBody>
          <a:bodyPr>
            <a:spAutoFit/>
          </a:bodyPr>
          <a:lstStyle/>
          <a:p>
            <a:r>
              <a:rPr lang="uk-UA"/>
              <a:t>• одноманітність діяльності й невміння творчо підійти до виконуваної роботи;</a:t>
            </a:r>
            <a:endParaRPr lang="ru-RU"/>
          </a:p>
        </p:txBody>
      </p:sp>
      <p:sp>
        <p:nvSpPr>
          <p:cNvPr id="18438" name="Прямоугольник 5"/>
          <p:cNvSpPr>
            <a:spLocks noChangeArrowheads="1"/>
          </p:cNvSpPr>
          <p:nvPr/>
        </p:nvSpPr>
        <p:spPr bwMode="auto">
          <a:xfrm>
            <a:off x="3708400" y="2636838"/>
            <a:ext cx="4572000" cy="1200150"/>
          </a:xfrm>
          <a:prstGeom prst="rect">
            <a:avLst/>
          </a:prstGeom>
          <a:noFill/>
          <a:ln w="9525">
            <a:noFill/>
            <a:miter lim="800000"/>
            <a:headEnd/>
            <a:tailEnd/>
          </a:ln>
        </p:spPr>
        <p:txBody>
          <a:bodyPr>
            <a:spAutoFit/>
          </a:bodyPr>
          <a:lstStyle/>
          <a:p>
            <a:r>
              <a:rPr lang="uk-UA"/>
              <a:t>• вкладання в роботу значних особистісних ресурсів за недостатнього визнання і відсутності позитивного оцінювання з боку керівництва;</a:t>
            </a:r>
            <a:endParaRPr lang="ru-RU"/>
          </a:p>
        </p:txBody>
      </p:sp>
      <p:sp>
        <p:nvSpPr>
          <p:cNvPr id="18439" name="Прямоугольник 6"/>
          <p:cNvSpPr>
            <a:spLocks noChangeArrowheads="1"/>
          </p:cNvSpPr>
          <p:nvPr/>
        </p:nvSpPr>
        <p:spPr bwMode="auto">
          <a:xfrm>
            <a:off x="144463" y="3881438"/>
            <a:ext cx="4572000" cy="646112"/>
          </a:xfrm>
          <a:prstGeom prst="rect">
            <a:avLst/>
          </a:prstGeom>
          <a:noFill/>
          <a:ln w="9525">
            <a:noFill/>
            <a:miter lim="800000"/>
            <a:headEnd/>
            <a:tailEnd/>
          </a:ln>
        </p:spPr>
        <p:txBody>
          <a:bodyPr>
            <a:spAutoFit/>
          </a:bodyPr>
          <a:lstStyle/>
          <a:p>
            <a:r>
              <a:rPr lang="uk-UA"/>
              <a:t>• робота без перспективи, неможливість побудувати професійну кар’єру;</a:t>
            </a:r>
            <a:endParaRPr lang="ru-RU"/>
          </a:p>
        </p:txBody>
      </p:sp>
      <p:sp>
        <p:nvSpPr>
          <p:cNvPr id="18441" name="Прямоугольник 8"/>
          <p:cNvSpPr>
            <a:spLocks noChangeArrowheads="1"/>
          </p:cNvSpPr>
          <p:nvPr/>
        </p:nvSpPr>
        <p:spPr bwMode="auto">
          <a:xfrm>
            <a:off x="3708400" y="4827588"/>
            <a:ext cx="4572000" cy="647700"/>
          </a:xfrm>
          <a:prstGeom prst="rect">
            <a:avLst/>
          </a:prstGeom>
          <a:noFill/>
          <a:ln w="9525">
            <a:noFill/>
            <a:miter lim="800000"/>
            <a:headEnd/>
            <a:tailEnd/>
          </a:ln>
        </p:spPr>
        <p:txBody>
          <a:bodyPr>
            <a:spAutoFit/>
          </a:bodyPr>
          <a:lstStyle/>
          <a:p>
            <a:r>
              <a:rPr lang="uk-UA"/>
              <a:t>• невмотивованість учнів, результати роботи з якими «непомітні»;</a:t>
            </a:r>
            <a:endParaRPr lang="ru-RU"/>
          </a:p>
        </p:txBody>
      </p:sp>
      <p:sp>
        <p:nvSpPr>
          <p:cNvPr id="18442" name="Прямоугольник 9"/>
          <p:cNvSpPr>
            <a:spLocks noChangeArrowheads="1"/>
          </p:cNvSpPr>
          <p:nvPr/>
        </p:nvSpPr>
        <p:spPr bwMode="auto">
          <a:xfrm>
            <a:off x="611188" y="5745163"/>
            <a:ext cx="3971925" cy="369887"/>
          </a:xfrm>
          <a:prstGeom prst="rect">
            <a:avLst/>
          </a:prstGeom>
          <a:noFill/>
          <a:ln w="9525">
            <a:noFill/>
            <a:miter lim="800000"/>
            <a:headEnd/>
            <a:tailEnd/>
          </a:ln>
        </p:spPr>
        <p:txBody>
          <a:bodyPr wrap="none">
            <a:spAutoFit/>
          </a:bodyPr>
          <a:lstStyle/>
          <a:p>
            <a:r>
              <a:rPr lang="uk-UA"/>
              <a:t>• невирішені особистісні конфлікти.</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wipe(down)">
                                      <p:cBhvr>
                                        <p:cTn id="12" dur="580">
                                          <p:stCondLst>
                                            <p:cond delay="0"/>
                                          </p:stCondLst>
                                        </p:cTn>
                                        <p:tgtEl>
                                          <p:spTgt spid="18435"/>
                                        </p:tgtEl>
                                      </p:cBhvr>
                                    </p:animEffect>
                                    <p:anim calcmode="lin" valueType="num">
                                      <p:cBhvr>
                                        <p:cTn id="13" dur="1822" tmFilter="0,0; 0.14,0.36; 0.43,0.73; 0.71,0.91; 1.0,1.0">
                                          <p:stCondLst>
                                            <p:cond delay="0"/>
                                          </p:stCondLst>
                                        </p:cTn>
                                        <p:tgtEl>
                                          <p:spTgt spid="184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4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4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4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435"/>
                                        </p:tgtEl>
                                        <p:attrNameLst>
                                          <p:attrName>ppt_y</p:attrName>
                                        </p:attrNameLst>
                                      </p:cBhvr>
                                      <p:tavLst>
                                        <p:tav tm="0" fmla="#ppt_y-sin(pi*$)/81">
                                          <p:val>
                                            <p:fltVal val="0"/>
                                          </p:val>
                                        </p:tav>
                                        <p:tav tm="100000">
                                          <p:val>
                                            <p:fltVal val="1"/>
                                          </p:val>
                                        </p:tav>
                                      </p:tavLst>
                                    </p:anim>
                                    <p:animScale>
                                      <p:cBhvr>
                                        <p:cTn id="18" dur="26">
                                          <p:stCondLst>
                                            <p:cond delay="650"/>
                                          </p:stCondLst>
                                        </p:cTn>
                                        <p:tgtEl>
                                          <p:spTgt spid="18435"/>
                                        </p:tgtEl>
                                      </p:cBhvr>
                                      <p:to x="100000" y="60000"/>
                                    </p:animScale>
                                    <p:animScale>
                                      <p:cBhvr>
                                        <p:cTn id="19" dur="166" decel="50000">
                                          <p:stCondLst>
                                            <p:cond delay="676"/>
                                          </p:stCondLst>
                                        </p:cTn>
                                        <p:tgtEl>
                                          <p:spTgt spid="18435"/>
                                        </p:tgtEl>
                                      </p:cBhvr>
                                      <p:to x="100000" y="100000"/>
                                    </p:animScale>
                                    <p:animScale>
                                      <p:cBhvr>
                                        <p:cTn id="20" dur="26">
                                          <p:stCondLst>
                                            <p:cond delay="1312"/>
                                          </p:stCondLst>
                                        </p:cTn>
                                        <p:tgtEl>
                                          <p:spTgt spid="18435"/>
                                        </p:tgtEl>
                                      </p:cBhvr>
                                      <p:to x="100000" y="80000"/>
                                    </p:animScale>
                                    <p:animScale>
                                      <p:cBhvr>
                                        <p:cTn id="21" dur="166" decel="50000">
                                          <p:stCondLst>
                                            <p:cond delay="1338"/>
                                          </p:stCondLst>
                                        </p:cTn>
                                        <p:tgtEl>
                                          <p:spTgt spid="18435"/>
                                        </p:tgtEl>
                                      </p:cBhvr>
                                      <p:to x="100000" y="100000"/>
                                    </p:animScale>
                                    <p:animScale>
                                      <p:cBhvr>
                                        <p:cTn id="22" dur="26">
                                          <p:stCondLst>
                                            <p:cond delay="1642"/>
                                          </p:stCondLst>
                                        </p:cTn>
                                        <p:tgtEl>
                                          <p:spTgt spid="18435"/>
                                        </p:tgtEl>
                                      </p:cBhvr>
                                      <p:to x="100000" y="90000"/>
                                    </p:animScale>
                                    <p:animScale>
                                      <p:cBhvr>
                                        <p:cTn id="23" dur="166" decel="50000">
                                          <p:stCondLst>
                                            <p:cond delay="1668"/>
                                          </p:stCondLst>
                                        </p:cTn>
                                        <p:tgtEl>
                                          <p:spTgt spid="18435"/>
                                        </p:tgtEl>
                                      </p:cBhvr>
                                      <p:to x="100000" y="100000"/>
                                    </p:animScale>
                                    <p:animScale>
                                      <p:cBhvr>
                                        <p:cTn id="24" dur="26">
                                          <p:stCondLst>
                                            <p:cond delay="1808"/>
                                          </p:stCondLst>
                                        </p:cTn>
                                        <p:tgtEl>
                                          <p:spTgt spid="18435"/>
                                        </p:tgtEl>
                                      </p:cBhvr>
                                      <p:to x="100000" y="95000"/>
                                    </p:animScale>
                                    <p:animScale>
                                      <p:cBhvr>
                                        <p:cTn id="25" dur="166" decel="50000">
                                          <p:stCondLst>
                                            <p:cond delay="1834"/>
                                          </p:stCondLst>
                                        </p:cTn>
                                        <p:tgtEl>
                                          <p:spTgt spid="1843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8436"/>
                                        </p:tgtEl>
                                        <p:attrNameLst>
                                          <p:attrName>style.visibility</p:attrName>
                                        </p:attrNameLst>
                                      </p:cBhvr>
                                      <p:to>
                                        <p:strVal val="visible"/>
                                      </p:to>
                                    </p:set>
                                    <p:animEffect transition="in" filter="wipe(down)">
                                      <p:cBhvr>
                                        <p:cTn id="30" dur="580">
                                          <p:stCondLst>
                                            <p:cond delay="0"/>
                                          </p:stCondLst>
                                        </p:cTn>
                                        <p:tgtEl>
                                          <p:spTgt spid="18436"/>
                                        </p:tgtEl>
                                      </p:cBhvr>
                                    </p:animEffect>
                                    <p:anim calcmode="lin" valueType="num">
                                      <p:cBhvr>
                                        <p:cTn id="31" dur="1822" tmFilter="0,0; 0.14,0.36; 0.43,0.73; 0.71,0.91; 1.0,1.0">
                                          <p:stCondLst>
                                            <p:cond delay="0"/>
                                          </p:stCondLst>
                                        </p:cTn>
                                        <p:tgtEl>
                                          <p:spTgt spid="1843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843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843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843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8436"/>
                                        </p:tgtEl>
                                        <p:attrNameLst>
                                          <p:attrName>ppt_y</p:attrName>
                                        </p:attrNameLst>
                                      </p:cBhvr>
                                      <p:tavLst>
                                        <p:tav tm="0" fmla="#ppt_y-sin(pi*$)/81">
                                          <p:val>
                                            <p:fltVal val="0"/>
                                          </p:val>
                                        </p:tav>
                                        <p:tav tm="100000">
                                          <p:val>
                                            <p:fltVal val="1"/>
                                          </p:val>
                                        </p:tav>
                                      </p:tavLst>
                                    </p:anim>
                                    <p:animScale>
                                      <p:cBhvr>
                                        <p:cTn id="36" dur="26">
                                          <p:stCondLst>
                                            <p:cond delay="650"/>
                                          </p:stCondLst>
                                        </p:cTn>
                                        <p:tgtEl>
                                          <p:spTgt spid="18436"/>
                                        </p:tgtEl>
                                      </p:cBhvr>
                                      <p:to x="100000" y="60000"/>
                                    </p:animScale>
                                    <p:animScale>
                                      <p:cBhvr>
                                        <p:cTn id="37" dur="166" decel="50000">
                                          <p:stCondLst>
                                            <p:cond delay="676"/>
                                          </p:stCondLst>
                                        </p:cTn>
                                        <p:tgtEl>
                                          <p:spTgt spid="18436"/>
                                        </p:tgtEl>
                                      </p:cBhvr>
                                      <p:to x="100000" y="100000"/>
                                    </p:animScale>
                                    <p:animScale>
                                      <p:cBhvr>
                                        <p:cTn id="38" dur="26">
                                          <p:stCondLst>
                                            <p:cond delay="1312"/>
                                          </p:stCondLst>
                                        </p:cTn>
                                        <p:tgtEl>
                                          <p:spTgt spid="18436"/>
                                        </p:tgtEl>
                                      </p:cBhvr>
                                      <p:to x="100000" y="80000"/>
                                    </p:animScale>
                                    <p:animScale>
                                      <p:cBhvr>
                                        <p:cTn id="39" dur="166" decel="50000">
                                          <p:stCondLst>
                                            <p:cond delay="1338"/>
                                          </p:stCondLst>
                                        </p:cTn>
                                        <p:tgtEl>
                                          <p:spTgt spid="18436"/>
                                        </p:tgtEl>
                                      </p:cBhvr>
                                      <p:to x="100000" y="100000"/>
                                    </p:animScale>
                                    <p:animScale>
                                      <p:cBhvr>
                                        <p:cTn id="40" dur="26">
                                          <p:stCondLst>
                                            <p:cond delay="1642"/>
                                          </p:stCondLst>
                                        </p:cTn>
                                        <p:tgtEl>
                                          <p:spTgt spid="18436"/>
                                        </p:tgtEl>
                                      </p:cBhvr>
                                      <p:to x="100000" y="90000"/>
                                    </p:animScale>
                                    <p:animScale>
                                      <p:cBhvr>
                                        <p:cTn id="41" dur="166" decel="50000">
                                          <p:stCondLst>
                                            <p:cond delay="1668"/>
                                          </p:stCondLst>
                                        </p:cTn>
                                        <p:tgtEl>
                                          <p:spTgt spid="18436"/>
                                        </p:tgtEl>
                                      </p:cBhvr>
                                      <p:to x="100000" y="100000"/>
                                    </p:animScale>
                                    <p:animScale>
                                      <p:cBhvr>
                                        <p:cTn id="42" dur="26">
                                          <p:stCondLst>
                                            <p:cond delay="1808"/>
                                          </p:stCondLst>
                                        </p:cTn>
                                        <p:tgtEl>
                                          <p:spTgt spid="18436"/>
                                        </p:tgtEl>
                                      </p:cBhvr>
                                      <p:to x="100000" y="95000"/>
                                    </p:animScale>
                                    <p:animScale>
                                      <p:cBhvr>
                                        <p:cTn id="43" dur="166" decel="50000">
                                          <p:stCondLst>
                                            <p:cond delay="1834"/>
                                          </p:stCondLst>
                                        </p:cTn>
                                        <p:tgtEl>
                                          <p:spTgt spid="1843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8437"/>
                                        </p:tgtEl>
                                        <p:attrNameLst>
                                          <p:attrName>style.visibility</p:attrName>
                                        </p:attrNameLst>
                                      </p:cBhvr>
                                      <p:to>
                                        <p:strVal val="visible"/>
                                      </p:to>
                                    </p:set>
                                    <p:animEffect transition="in" filter="wipe(down)">
                                      <p:cBhvr>
                                        <p:cTn id="48" dur="580">
                                          <p:stCondLst>
                                            <p:cond delay="0"/>
                                          </p:stCondLst>
                                        </p:cTn>
                                        <p:tgtEl>
                                          <p:spTgt spid="18437"/>
                                        </p:tgtEl>
                                      </p:cBhvr>
                                    </p:animEffect>
                                    <p:anim calcmode="lin" valueType="num">
                                      <p:cBhvr>
                                        <p:cTn id="49" dur="1822" tmFilter="0,0; 0.14,0.36; 0.43,0.73; 0.71,0.91; 1.0,1.0">
                                          <p:stCondLst>
                                            <p:cond delay="0"/>
                                          </p:stCondLst>
                                        </p:cTn>
                                        <p:tgtEl>
                                          <p:spTgt spid="1843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843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843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843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8437"/>
                                        </p:tgtEl>
                                        <p:attrNameLst>
                                          <p:attrName>ppt_y</p:attrName>
                                        </p:attrNameLst>
                                      </p:cBhvr>
                                      <p:tavLst>
                                        <p:tav tm="0" fmla="#ppt_y-sin(pi*$)/81">
                                          <p:val>
                                            <p:fltVal val="0"/>
                                          </p:val>
                                        </p:tav>
                                        <p:tav tm="100000">
                                          <p:val>
                                            <p:fltVal val="1"/>
                                          </p:val>
                                        </p:tav>
                                      </p:tavLst>
                                    </p:anim>
                                    <p:animScale>
                                      <p:cBhvr>
                                        <p:cTn id="54" dur="26">
                                          <p:stCondLst>
                                            <p:cond delay="650"/>
                                          </p:stCondLst>
                                        </p:cTn>
                                        <p:tgtEl>
                                          <p:spTgt spid="18437"/>
                                        </p:tgtEl>
                                      </p:cBhvr>
                                      <p:to x="100000" y="60000"/>
                                    </p:animScale>
                                    <p:animScale>
                                      <p:cBhvr>
                                        <p:cTn id="55" dur="166" decel="50000">
                                          <p:stCondLst>
                                            <p:cond delay="676"/>
                                          </p:stCondLst>
                                        </p:cTn>
                                        <p:tgtEl>
                                          <p:spTgt spid="18437"/>
                                        </p:tgtEl>
                                      </p:cBhvr>
                                      <p:to x="100000" y="100000"/>
                                    </p:animScale>
                                    <p:animScale>
                                      <p:cBhvr>
                                        <p:cTn id="56" dur="26">
                                          <p:stCondLst>
                                            <p:cond delay="1312"/>
                                          </p:stCondLst>
                                        </p:cTn>
                                        <p:tgtEl>
                                          <p:spTgt spid="18437"/>
                                        </p:tgtEl>
                                      </p:cBhvr>
                                      <p:to x="100000" y="80000"/>
                                    </p:animScale>
                                    <p:animScale>
                                      <p:cBhvr>
                                        <p:cTn id="57" dur="166" decel="50000">
                                          <p:stCondLst>
                                            <p:cond delay="1338"/>
                                          </p:stCondLst>
                                        </p:cTn>
                                        <p:tgtEl>
                                          <p:spTgt spid="18437"/>
                                        </p:tgtEl>
                                      </p:cBhvr>
                                      <p:to x="100000" y="100000"/>
                                    </p:animScale>
                                    <p:animScale>
                                      <p:cBhvr>
                                        <p:cTn id="58" dur="26">
                                          <p:stCondLst>
                                            <p:cond delay="1642"/>
                                          </p:stCondLst>
                                        </p:cTn>
                                        <p:tgtEl>
                                          <p:spTgt spid="18437"/>
                                        </p:tgtEl>
                                      </p:cBhvr>
                                      <p:to x="100000" y="90000"/>
                                    </p:animScale>
                                    <p:animScale>
                                      <p:cBhvr>
                                        <p:cTn id="59" dur="166" decel="50000">
                                          <p:stCondLst>
                                            <p:cond delay="1668"/>
                                          </p:stCondLst>
                                        </p:cTn>
                                        <p:tgtEl>
                                          <p:spTgt spid="18437"/>
                                        </p:tgtEl>
                                      </p:cBhvr>
                                      <p:to x="100000" y="100000"/>
                                    </p:animScale>
                                    <p:animScale>
                                      <p:cBhvr>
                                        <p:cTn id="60" dur="26">
                                          <p:stCondLst>
                                            <p:cond delay="1808"/>
                                          </p:stCondLst>
                                        </p:cTn>
                                        <p:tgtEl>
                                          <p:spTgt spid="18437"/>
                                        </p:tgtEl>
                                      </p:cBhvr>
                                      <p:to x="100000" y="95000"/>
                                    </p:animScale>
                                    <p:animScale>
                                      <p:cBhvr>
                                        <p:cTn id="61" dur="166" decel="50000">
                                          <p:stCondLst>
                                            <p:cond delay="1834"/>
                                          </p:stCondLst>
                                        </p:cTn>
                                        <p:tgtEl>
                                          <p:spTgt spid="1843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8438"/>
                                        </p:tgtEl>
                                        <p:attrNameLst>
                                          <p:attrName>style.visibility</p:attrName>
                                        </p:attrNameLst>
                                      </p:cBhvr>
                                      <p:to>
                                        <p:strVal val="visible"/>
                                      </p:to>
                                    </p:set>
                                    <p:animEffect transition="in" filter="wipe(down)">
                                      <p:cBhvr>
                                        <p:cTn id="66" dur="580">
                                          <p:stCondLst>
                                            <p:cond delay="0"/>
                                          </p:stCondLst>
                                        </p:cTn>
                                        <p:tgtEl>
                                          <p:spTgt spid="18438"/>
                                        </p:tgtEl>
                                      </p:cBhvr>
                                    </p:animEffect>
                                    <p:anim calcmode="lin" valueType="num">
                                      <p:cBhvr>
                                        <p:cTn id="67" dur="1822" tmFilter="0,0; 0.14,0.36; 0.43,0.73; 0.71,0.91; 1.0,1.0">
                                          <p:stCondLst>
                                            <p:cond delay="0"/>
                                          </p:stCondLst>
                                        </p:cTn>
                                        <p:tgtEl>
                                          <p:spTgt spid="1843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843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843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843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8438"/>
                                        </p:tgtEl>
                                        <p:attrNameLst>
                                          <p:attrName>ppt_y</p:attrName>
                                        </p:attrNameLst>
                                      </p:cBhvr>
                                      <p:tavLst>
                                        <p:tav tm="0" fmla="#ppt_y-sin(pi*$)/81">
                                          <p:val>
                                            <p:fltVal val="0"/>
                                          </p:val>
                                        </p:tav>
                                        <p:tav tm="100000">
                                          <p:val>
                                            <p:fltVal val="1"/>
                                          </p:val>
                                        </p:tav>
                                      </p:tavLst>
                                    </p:anim>
                                    <p:animScale>
                                      <p:cBhvr>
                                        <p:cTn id="72" dur="26">
                                          <p:stCondLst>
                                            <p:cond delay="650"/>
                                          </p:stCondLst>
                                        </p:cTn>
                                        <p:tgtEl>
                                          <p:spTgt spid="18438"/>
                                        </p:tgtEl>
                                      </p:cBhvr>
                                      <p:to x="100000" y="60000"/>
                                    </p:animScale>
                                    <p:animScale>
                                      <p:cBhvr>
                                        <p:cTn id="73" dur="166" decel="50000">
                                          <p:stCondLst>
                                            <p:cond delay="676"/>
                                          </p:stCondLst>
                                        </p:cTn>
                                        <p:tgtEl>
                                          <p:spTgt spid="18438"/>
                                        </p:tgtEl>
                                      </p:cBhvr>
                                      <p:to x="100000" y="100000"/>
                                    </p:animScale>
                                    <p:animScale>
                                      <p:cBhvr>
                                        <p:cTn id="74" dur="26">
                                          <p:stCondLst>
                                            <p:cond delay="1312"/>
                                          </p:stCondLst>
                                        </p:cTn>
                                        <p:tgtEl>
                                          <p:spTgt spid="18438"/>
                                        </p:tgtEl>
                                      </p:cBhvr>
                                      <p:to x="100000" y="80000"/>
                                    </p:animScale>
                                    <p:animScale>
                                      <p:cBhvr>
                                        <p:cTn id="75" dur="166" decel="50000">
                                          <p:stCondLst>
                                            <p:cond delay="1338"/>
                                          </p:stCondLst>
                                        </p:cTn>
                                        <p:tgtEl>
                                          <p:spTgt spid="18438"/>
                                        </p:tgtEl>
                                      </p:cBhvr>
                                      <p:to x="100000" y="100000"/>
                                    </p:animScale>
                                    <p:animScale>
                                      <p:cBhvr>
                                        <p:cTn id="76" dur="26">
                                          <p:stCondLst>
                                            <p:cond delay="1642"/>
                                          </p:stCondLst>
                                        </p:cTn>
                                        <p:tgtEl>
                                          <p:spTgt spid="18438"/>
                                        </p:tgtEl>
                                      </p:cBhvr>
                                      <p:to x="100000" y="90000"/>
                                    </p:animScale>
                                    <p:animScale>
                                      <p:cBhvr>
                                        <p:cTn id="77" dur="166" decel="50000">
                                          <p:stCondLst>
                                            <p:cond delay="1668"/>
                                          </p:stCondLst>
                                        </p:cTn>
                                        <p:tgtEl>
                                          <p:spTgt spid="18438"/>
                                        </p:tgtEl>
                                      </p:cBhvr>
                                      <p:to x="100000" y="100000"/>
                                    </p:animScale>
                                    <p:animScale>
                                      <p:cBhvr>
                                        <p:cTn id="78" dur="26">
                                          <p:stCondLst>
                                            <p:cond delay="1808"/>
                                          </p:stCondLst>
                                        </p:cTn>
                                        <p:tgtEl>
                                          <p:spTgt spid="18438"/>
                                        </p:tgtEl>
                                      </p:cBhvr>
                                      <p:to x="100000" y="95000"/>
                                    </p:animScale>
                                    <p:animScale>
                                      <p:cBhvr>
                                        <p:cTn id="79" dur="166" decel="50000">
                                          <p:stCondLst>
                                            <p:cond delay="1834"/>
                                          </p:stCondLst>
                                        </p:cTn>
                                        <p:tgtEl>
                                          <p:spTgt spid="18438"/>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8439"/>
                                        </p:tgtEl>
                                        <p:attrNameLst>
                                          <p:attrName>style.visibility</p:attrName>
                                        </p:attrNameLst>
                                      </p:cBhvr>
                                      <p:to>
                                        <p:strVal val="visible"/>
                                      </p:to>
                                    </p:set>
                                    <p:animEffect transition="in" filter="wipe(down)">
                                      <p:cBhvr>
                                        <p:cTn id="84" dur="580">
                                          <p:stCondLst>
                                            <p:cond delay="0"/>
                                          </p:stCondLst>
                                        </p:cTn>
                                        <p:tgtEl>
                                          <p:spTgt spid="18439"/>
                                        </p:tgtEl>
                                      </p:cBhvr>
                                    </p:animEffect>
                                    <p:anim calcmode="lin" valueType="num">
                                      <p:cBhvr>
                                        <p:cTn id="85" dur="1822" tmFilter="0,0; 0.14,0.36; 0.43,0.73; 0.71,0.91; 1.0,1.0">
                                          <p:stCondLst>
                                            <p:cond delay="0"/>
                                          </p:stCondLst>
                                        </p:cTn>
                                        <p:tgtEl>
                                          <p:spTgt spid="18439"/>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8439"/>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8439"/>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8439"/>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8439"/>
                                        </p:tgtEl>
                                        <p:attrNameLst>
                                          <p:attrName>ppt_y</p:attrName>
                                        </p:attrNameLst>
                                      </p:cBhvr>
                                      <p:tavLst>
                                        <p:tav tm="0" fmla="#ppt_y-sin(pi*$)/81">
                                          <p:val>
                                            <p:fltVal val="0"/>
                                          </p:val>
                                        </p:tav>
                                        <p:tav tm="100000">
                                          <p:val>
                                            <p:fltVal val="1"/>
                                          </p:val>
                                        </p:tav>
                                      </p:tavLst>
                                    </p:anim>
                                    <p:animScale>
                                      <p:cBhvr>
                                        <p:cTn id="90" dur="26">
                                          <p:stCondLst>
                                            <p:cond delay="650"/>
                                          </p:stCondLst>
                                        </p:cTn>
                                        <p:tgtEl>
                                          <p:spTgt spid="18439"/>
                                        </p:tgtEl>
                                      </p:cBhvr>
                                      <p:to x="100000" y="60000"/>
                                    </p:animScale>
                                    <p:animScale>
                                      <p:cBhvr>
                                        <p:cTn id="91" dur="166" decel="50000">
                                          <p:stCondLst>
                                            <p:cond delay="676"/>
                                          </p:stCondLst>
                                        </p:cTn>
                                        <p:tgtEl>
                                          <p:spTgt spid="18439"/>
                                        </p:tgtEl>
                                      </p:cBhvr>
                                      <p:to x="100000" y="100000"/>
                                    </p:animScale>
                                    <p:animScale>
                                      <p:cBhvr>
                                        <p:cTn id="92" dur="26">
                                          <p:stCondLst>
                                            <p:cond delay="1312"/>
                                          </p:stCondLst>
                                        </p:cTn>
                                        <p:tgtEl>
                                          <p:spTgt spid="18439"/>
                                        </p:tgtEl>
                                      </p:cBhvr>
                                      <p:to x="100000" y="80000"/>
                                    </p:animScale>
                                    <p:animScale>
                                      <p:cBhvr>
                                        <p:cTn id="93" dur="166" decel="50000">
                                          <p:stCondLst>
                                            <p:cond delay="1338"/>
                                          </p:stCondLst>
                                        </p:cTn>
                                        <p:tgtEl>
                                          <p:spTgt spid="18439"/>
                                        </p:tgtEl>
                                      </p:cBhvr>
                                      <p:to x="100000" y="100000"/>
                                    </p:animScale>
                                    <p:animScale>
                                      <p:cBhvr>
                                        <p:cTn id="94" dur="26">
                                          <p:stCondLst>
                                            <p:cond delay="1642"/>
                                          </p:stCondLst>
                                        </p:cTn>
                                        <p:tgtEl>
                                          <p:spTgt spid="18439"/>
                                        </p:tgtEl>
                                      </p:cBhvr>
                                      <p:to x="100000" y="90000"/>
                                    </p:animScale>
                                    <p:animScale>
                                      <p:cBhvr>
                                        <p:cTn id="95" dur="166" decel="50000">
                                          <p:stCondLst>
                                            <p:cond delay="1668"/>
                                          </p:stCondLst>
                                        </p:cTn>
                                        <p:tgtEl>
                                          <p:spTgt spid="18439"/>
                                        </p:tgtEl>
                                      </p:cBhvr>
                                      <p:to x="100000" y="100000"/>
                                    </p:animScale>
                                    <p:animScale>
                                      <p:cBhvr>
                                        <p:cTn id="96" dur="26">
                                          <p:stCondLst>
                                            <p:cond delay="1808"/>
                                          </p:stCondLst>
                                        </p:cTn>
                                        <p:tgtEl>
                                          <p:spTgt spid="18439"/>
                                        </p:tgtEl>
                                      </p:cBhvr>
                                      <p:to x="100000" y="95000"/>
                                    </p:animScale>
                                    <p:animScale>
                                      <p:cBhvr>
                                        <p:cTn id="97" dur="166" decel="50000">
                                          <p:stCondLst>
                                            <p:cond delay="1834"/>
                                          </p:stCondLst>
                                        </p:cTn>
                                        <p:tgtEl>
                                          <p:spTgt spid="18439"/>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8441"/>
                                        </p:tgtEl>
                                        <p:attrNameLst>
                                          <p:attrName>style.visibility</p:attrName>
                                        </p:attrNameLst>
                                      </p:cBhvr>
                                      <p:to>
                                        <p:strVal val="visible"/>
                                      </p:to>
                                    </p:set>
                                    <p:animEffect transition="in" filter="wipe(down)">
                                      <p:cBhvr>
                                        <p:cTn id="102" dur="580">
                                          <p:stCondLst>
                                            <p:cond delay="0"/>
                                          </p:stCondLst>
                                        </p:cTn>
                                        <p:tgtEl>
                                          <p:spTgt spid="18441"/>
                                        </p:tgtEl>
                                      </p:cBhvr>
                                    </p:animEffect>
                                    <p:anim calcmode="lin" valueType="num">
                                      <p:cBhvr>
                                        <p:cTn id="103" dur="1822" tmFilter="0,0; 0.14,0.36; 0.43,0.73; 0.71,0.91; 1.0,1.0">
                                          <p:stCondLst>
                                            <p:cond delay="0"/>
                                          </p:stCondLst>
                                        </p:cTn>
                                        <p:tgtEl>
                                          <p:spTgt spid="18441"/>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8441"/>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8441"/>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8441"/>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8441"/>
                                        </p:tgtEl>
                                        <p:attrNameLst>
                                          <p:attrName>ppt_y</p:attrName>
                                        </p:attrNameLst>
                                      </p:cBhvr>
                                      <p:tavLst>
                                        <p:tav tm="0" fmla="#ppt_y-sin(pi*$)/81">
                                          <p:val>
                                            <p:fltVal val="0"/>
                                          </p:val>
                                        </p:tav>
                                        <p:tav tm="100000">
                                          <p:val>
                                            <p:fltVal val="1"/>
                                          </p:val>
                                        </p:tav>
                                      </p:tavLst>
                                    </p:anim>
                                    <p:animScale>
                                      <p:cBhvr>
                                        <p:cTn id="108" dur="26">
                                          <p:stCondLst>
                                            <p:cond delay="650"/>
                                          </p:stCondLst>
                                        </p:cTn>
                                        <p:tgtEl>
                                          <p:spTgt spid="18441"/>
                                        </p:tgtEl>
                                      </p:cBhvr>
                                      <p:to x="100000" y="60000"/>
                                    </p:animScale>
                                    <p:animScale>
                                      <p:cBhvr>
                                        <p:cTn id="109" dur="166" decel="50000">
                                          <p:stCondLst>
                                            <p:cond delay="676"/>
                                          </p:stCondLst>
                                        </p:cTn>
                                        <p:tgtEl>
                                          <p:spTgt spid="18441"/>
                                        </p:tgtEl>
                                      </p:cBhvr>
                                      <p:to x="100000" y="100000"/>
                                    </p:animScale>
                                    <p:animScale>
                                      <p:cBhvr>
                                        <p:cTn id="110" dur="26">
                                          <p:stCondLst>
                                            <p:cond delay="1312"/>
                                          </p:stCondLst>
                                        </p:cTn>
                                        <p:tgtEl>
                                          <p:spTgt spid="18441"/>
                                        </p:tgtEl>
                                      </p:cBhvr>
                                      <p:to x="100000" y="80000"/>
                                    </p:animScale>
                                    <p:animScale>
                                      <p:cBhvr>
                                        <p:cTn id="111" dur="166" decel="50000">
                                          <p:stCondLst>
                                            <p:cond delay="1338"/>
                                          </p:stCondLst>
                                        </p:cTn>
                                        <p:tgtEl>
                                          <p:spTgt spid="18441"/>
                                        </p:tgtEl>
                                      </p:cBhvr>
                                      <p:to x="100000" y="100000"/>
                                    </p:animScale>
                                    <p:animScale>
                                      <p:cBhvr>
                                        <p:cTn id="112" dur="26">
                                          <p:stCondLst>
                                            <p:cond delay="1642"/>
                                          </p:stCondLst>
                                        </p:cTn>
                                        <p:tgtEl>
                                          <p:spTgt spid="18441"/>
                                        </p:tgtEl>
                                      </p:cBhvr>
                                      <p:to x="100000" y="90000"/>
                                    </p:animScale>
                                    <p:animScale>
                                      <p:cBhvr>
                                        <p:cTn id="113" dur="166" decel="50000">
                                          <p:stCondLst>
                                            <p:cond delay="1668"/>
                                          </p:stCondLst>
                                        </p:cTn>
                                        <p:tgtEl>
                                          <p:spTgt spid="18441"/>
                                        </p:tgtEl>
                                      </p:cBhvr>
                                      <p:to x="100000" y="100000"/>
                                    </p:animScale>
                                    <p:animScale>
                                      <p:cBhvr>
                                        <p:cTn id="114" dur="26">
                                          <p:stCondLst>
                                            <p:cond delay="1808"/>
                                          </p:stCondLst>
                                        </p:cTn>
                                        <p:tgtEl>
                                          <p:spTgt spid="18441"/>
                                        </p:tgtEl>
                                      </p:cBhvr>
                                      <p:to x="100000" y="95000"/>
                                    </p:animScale>
                                    <p:animScale>
                                      <p:cBhvr>
                                        <p:cTn id="115" dur="166" decel="50000">
                                          <p:stCondLst>
                                            <p:cond delay="1834"/>
                                          </p:stCondLst>
                                        </p:cTn>
                                        <p:tgtEl>
                                          <p:spTgt spid="18441"/>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18442"/>
                                        </p:tgtEl>
                                        <p:attrNameLst>
                                          <p:attrName>style.visibility</p:attrName>
                                        </p:attrNameLst>
                                      </p:cBhvr>
                                      <p:to>
                                        <p:strVal val="visible"/>
                                      </p:to>
                                    </p:set>
                                    <p:animEffect transition="in" filter="wipe(down)">
                                      <p:cBhvr>
                                        <p:cTn id="120" dur="580">
                                          <p:stCondLst>
                                            <p:cond delay="0"/>
                                          </p:stCondLst>
                                        </p:cTn>
                                        <p:tgtEl>
                                          <p:spTgt spid="18442"/>
                                        </p:tgtEl>
                                      </p:cBhvr>
                                    </p:animEffect>
                                    <p:anim calcmode="lin" valueType="num">
                                      <p:cBhvr>
                                        <p:cTn id="121" dur="1822" tmFilter="0,0; 0.14,0.36; 0.43,0.73; 0.71,0.91; 1.0,1.0">
                                          <p:stCondLst>
                                            <p:cond delay="0"/>
                                          </p:stCondLst>
                                        </p:cTn>
                                        <p:tgtEl>
                                          <p:spTgt spid="18442"/>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8442"/>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8442"/>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8442"/>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8442"/>
                                        </p:tgtEl>
                                        <p:attrNameLst>
                                          <p:attrName>ppt_y</p:attrName>
                                        </p:attrNameLst>
                                      </p:cBhvr>
                                      <p:tavLst>
                                        <p:tav tm="0" fmla="#ppt_y-sin(pi*$)/81">
                                          <p:val>
                                            <p:fltVal val="0"/>
                                          </p:val>
                                        </p:tav>
                                        <p:tav tm="100000">
                                          <p:val>
                                            <p:fltVal val="1"/>
                                          </p:val>
                                        </p:tav>
                                      </p:tavLst>
                                    </p:anim>
                                    <p:animScale>
                                      <p:cBhvr>
                                        <p:cTn id="126" dur="26">
                                          <p:stCondLst>
                                            <p:cond delay="650"/>
                                          </p:stCondLst>
                                        </p:cTn>
                                        <p:tgtEl>
                                          <p:spTgt spid="18442"/>
                                        </p:tgtEl>
                                      </p:cBhvr>
                                      <p:to x="100000" y="60000"/>
                                    </p:animScale>
                                    <p:animScale>
                                      <p:cBhvr>
                                        <p:cTn id="127" dur="166" decel="50000">
                                          <p:stCondLst>
                                            <p:cond delay="676"/>
                                          </p:stCondLst>
                                        </p:cTn>
                                        <p:tgtEl>
                                          <p:spTgt spid="18442"/>
                                        </p:tgtEl>
                                      </p:cBhvr>
                                      <p:to x="100000" y="100000"/>
                                    </p:animScale>
                                    <p:animScale>
                                      <p:cBhvr>
                                        <p:cTn id="128" dur="26">
                                          <p:stCondLst>
                                            <p:cond delay="1312"/>
                                          </p:stCondLst>
                                        </p:cTn>
                                        <p:tgtEl>
                                          <p:spTgt spid="18442"/>
                                        </p:tgtEl>
                                      </p:cBhvr>
                                      <p:to x="100000" y="80000"/>
                                    </p:animScale>
                                    <p:animScale>
                                      <p:cBhvr>
                                        <p:cTn id="129" dur="166" decel="50000">
                                          <p:stCondLst>
                                            <p:cond delay="1338"/>
                                          </p:stCondLst>
                                        </p:cTn>
                                        <p:tgtEl>
                                          <p:spTgt spid="18442"/>
                                        </p:tgtEl>
                                      </p:cBhvr>
                                      <p:to x="100000" y="100000"/>
                                    </p:animScale>
                                    <p:animScale>
                                      <p:cBhvr>
                                        <p:cTn id="130" dur="26">
                                          <p:stCondLst>
                                            <p:cond delay="1642"/>
                                          </p:stCondLst>
                                        </p:cTn>
                                        <p:tgtEl>
                                          <p:spTgt spid="18442"/>
                                        </p:tgtEl>
                                      </p:cBhvr>
                                      <p:to x="100000" y="90000"/>
                                    </p:animScale>
                                    <p:animScale>
                                      <p:cBhvr>
                                        <p:cTn id="131" dur="166" decel="50000">
                                          <p:stCondLst>
                                            <p:cond delay="1668"/>
                                          </p:stCondLst>
                                        </p:cTn>
                                        <p:tgtEl>
                                          <p:spTgt spid="18442"/>
                                        </p:tgtEl>
                                      </p:cBhvr>
                                      <p:to x="100000" y="100000"/>
                                    </p:animScale>
                                    <p:animScale>
                                      <p:cBhvr>
                                        <p:cTn id="132" dur="26">
                                          <p:stCondLst>
                                            <p:cond delay="1808"/>
                                          </p:stCondLst>
                                        </p:cTn>
                                        <p:tgtEl>
                                          <p:spTgt spid="18442"/>
                                        </p:tgtEl>
                                      </p:cBhvr>
                                      <p:to x="100000" y="95000"/>
                                    </p:animScale>
                                    <p:animScale>
                                      <p:cBhvr>
                                        <p:cTn id="133" dur="166" decel="50000">
                                          <p:stCondLst>
                                            <p:cond delay="1834"/>
                                          </p:stCondLst>
                                        </p:cTn>
                                        <p:tgtEl>
                                          <p:spTgt spid="184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p:bldP spid="18436" grpId="0"/>
      <p:bldP spid="18437" grpId="0"/>
      <p:bldP spid="18438" grpId="0"/>
      <p:bldP spid="18439" grpId="0"/>
      <p:bldP spid="18441" grpId="0"/>
      <p:bldP spid="1844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330200" y="273050"/>
            <a:ext cx="4103688" cy="3694113"/>
          </a:xfrm>
          <a:prstGeom prst="rect">
            <a:avLst/>
          </a:prstGeom>
          <a:noFill/>
          <a:ln w="9525">
            <a:noFill/>
            <a:miter lim="800000"/>
            <a:headEnd/>
            <a:tailEnd/>
          </a:ln>
        </p:spPr>
        <p:txBody>
          <a:bodyPr>
            <a:spAutoFit/>
          </a:bodyPr>
          <a:lstStyle/>
          <a:p>
            <a:r>
              <a:rPr lang="ru-RU" dirty="0" err="1"/>
              <a:t>Процес</a:t>
            </a:r>
            <a:r>
              <a:rPr lang="ru-RU" dirty="0"/>
              <a:t> </a:t>
            </a:r>
            <a:r>
              <a:rPr lang="ru-RU" dirty="0" err="1"/>
              <a:t>вигорання</a:t>
            </a:r>
            <a:r>
              <a:rPr lang="ru-RU" dirty="0"/>
              <a:t> </a:t>
            </a:r>
            <a:r>
              <a:rPr lang="ru-RU" dirty="0" err="1"/>
              <a:t>виникає</a:t>
            </a:r>
            <a:r>
              <a:rPr lang="ru-RU" dirty="0"/>
              <a:t> в </a:t>
            </a:r>
            <a:r>
              <a:rPr lang="ru-RU" dirty="0" err="1"/>
              <a:t>результаті</a:t>
            </a:r>
            <a:r>
              <a:rPr lang="ru-RU" dirty="0"/>
              <a:t> </a:t>
            </a:r>
            <a:r>
              <a:rPr lang="ru-RU" dirty="0" err="1"/>
              <a:t>внутрішнього</a:t>
            </a:r>
            <a:r>
              <a:rPr lang="ru-RU" dirty="0"/>
              <a:t> </a:t>
            </a:r>
            <a:r>
              <a:rPr lang="ru-RU" dirty="0" err="1"/>
              <a:t>накопичення</a:t>
            </a:r>
            <a:r>
              <a:rPr lang="ru-RU" dirty="0"/>
              <a:t> </a:t>
            </a:r>
            <a:r>
              <a:rPr lang="ru-RU" dirty="0" err="1"/>
              <a:t>негативних</a:t>
            </a:r>
            <a:r>
              <a:rPr lang="ru-RU" dirty="0"/>
              <a:t> </a:t>
            </a:r>
            <a:r>
              <a:rPr lang="ru-RU" dirty="0" err="1"/>
              <a:t>емоцій</a:t>
            </a:r>
            <a:r>
              <a:rPr lang="ru-RU" dirty="0"/>
              <a:t> без </a:t>
            </a:r>
            <a:r>
              <a:rPr lang="ru-RU" dirty="0" err="1"/>
              <a:t>відповідної</a:t>
            </a:r>
            <a:r>
              <a:rPr lang="ru-RU" dirty="0"/>
              <a:t> «</a:t>
            </a:r>
            <a:r>
              <a:rPr lang="ru-RU" dirty="0" err="1"/>
              <a:t>розрядки</a:t>
            </a:r>
            <a:r>
              <a:rPr lang="ru-RU" dirty="0"/>
              <a:t>» </a:t>
            </a:r>
            <a:r>
              <a:rPr lang="ru-RU" dirty="0" err="1"/>
              <a:t>і</a:t>
            </a:r>
            <a:r>
              <a:rPr lang="ru-RU" dirty="0"/>
              <a:t> </a:t>
            </a:r>
            <a:r>
              <a:rPr lang="ru-RU" dirty="0" err="1"/>
              <a:t>розвивається</a:t>
            </a:r>
            <a:r>
              <a:rPr lang="ru-RU" dirty="0"/>
              <a:t> </a:t>
            </a:r>
            <a:r>
              <a:rPr lang="ru-RU" dirty="0" err="1"/>
              <a:t>поступово</a:t>
            </a:r>
            <a:r>
              <a:rPr lang="ru-RU" dirty="0"/>
              <a:t>. </a:t>
            </a:r>
            <a:r>
              <a:rPr lang="ru-RU" dirty="0" err="1"/>
              <a:t>Спочатку</a:t>
            </a:r>
            <a:r>
              <a:rPr lang="ru-RU" dirty="0"/>
              <a:t> у «</a:t>
            </a:r>
            <a:r>
              <a:rPr lang="ru-RU" dirty="0" err="1"/>
              <a:t>вигораючого</a:t>
            </a:r>
            <a:r>
              <a:rPr lang="ru-RU" dirty="0"/>
              <a:t>» </a:t>
            </a:r>
            <a:r>
              <a:rPr lang="ru-RU" dirty="0" err="1"/>
              <a:t>починає</a:t>
            </a:r>
            <a:r>
              <a:rPr lang="ru-RU" dirty="0"/>
              <a:t> </a:t>
            </a:r>
            <a:r>
              <a:rPr lang="ru-RU" dirty="0" err="1"/>
              <a:t>зростати</a:t>
            </a:r>
            <a:r>
              <a:rPr lang="ru-RU" dirty="0"/>
              <a:t> </a:t>
            </a:r>
            <a:r>
              <a:rPr lang="ru-RU" dirty="0" err="1"/>
              <a:t>напруга</a:t>
            </a:r>
            <a:r>
              <a:rPr lang="ru-RU" dirty="0"/>
              <a:t> </a:t>
            </a:r>
            <a:r>
              <a:rPr lang="ru-RU" dirty="0" err="1"/>
              <a:t>у</a:t>
            </a:r>
            <a:r>
              <a:rPr lang="ru-RU" dirty="0"/>
              <a:t> </a:t>
            </a:r>
            <a:r>
              <a:rPr lang="ru-RU" dirty="0" err="1"/>
              <a:t>спілкуванні</a:t>
            </a:r>
            <a:r>
              <a:rPr lang="ru-RU" dirty="0"/>
              <a:t>. </a:t>
            </a:r>
            <a:r>
              <a:rPr lang="ru-RU" dirty="0" err="1"/>
              <a:t>Далі</a:t>
            </a:r>
            <a:r>
              <a:rPr lang="ru-RU" dirty="0"/>
              <a:t> </a:t>
            </a:r>
            <a:r>
              <a:rPr lang="ru-RU" dirty="0" err="1"/>
              <a:t>емоційна</a:t>
            </a:r>
            <a:r>
              <a:rPr lang="ru-RU" dirty="0"/>
              <a:t> </a:t>
            </a:r>
            <a:r>
              <a:rPr lang="ru-RU" dirty="0" err="1"/>
              <a:t>перевтома</a:t>
            </a:r>
            <a:r>
              <a:rPr lang="ru-RU" dirty="0"/>
              <a:t> переходить у </a:t>
            </a:r>
            <a:r>
              <a:rPr lang="ru-RU" dirty="0" err="1"/>
              <a:t>фізичну</a:t>
            </a:r>
            <a:r>
              <a:rPr lang="ru-RU" dirty="0"/>
              <a:t>, </a:t>
            </a:r>
            <a:r>
              <a:rPr lang="ru-RU" dirty="0" err="1"/>
              <a:t>людина</a:t>
            </a:r>
            <a:r>
              <a:rPr lang="ru-RU" dirty="0"/>
              <a:t> не </a:t>
            </a:r>
            <a:r>
              <a:rPr lang="ru-RU" dirty="0" err="1"/>
              <a:t>відчуває</a:t>
            </a:r>
            <a:r>
              <a:rPr lang="ru-RU" dirty="0"/>
              <a:t> в </a:t>
            </a:r>
            <a:r>
              <a:rPr lang="ru-RU" dirty="0" err="1"/>
              <a:t>собі</a:t>
            </a:r>
            <a:r>
              <a:rPr lang="ru-RU" dirty="0"/>
              <a:t> сил для </a:t>
            </a:r>
            <a:r>
              <a:rPr lang="ru-RU" dirty="0" err="1"/>
              <a:t>виконання</a:t>
            </a:r>
            <a:r>
              <a:rPr lang="ru-RU" dirty="0"/>
              <a:t> </a:t>
            </a:r>
            <a:r>
              <a:rPr lang="ru-RU" dirty="0" err="1"/>
              <a:t>навіть</a:t>
            </a:r>
            <a:r>
              <a:rPr lang="ru-RU" dirty="0"/>
              <a:t> </a:t>
            </a:r>
            <a:r>
              <a:rPr lang="ru-RU" dirty="0" err="1"/>
              <a:t>дріб'язкових</a:t>
            </a:r>
            <a:r>
              <a:rPr lang="ru-RU" dirty="0"/>
              <a:t> справ, доводиться </a:t>
            </a:r>
            <a:r>
              <a:rPr lang="ru-RU" dirty="0" err="1"/>
              <a:t>докладати</a:t>
            </a:r>
            <a:r>
              <a:rPr lang="ru-RU" dirty="0"/>
              <a:t> </a:t>
            </a:r>
            <a:r>
              <a:rPr lang="ru-RU" dirty="0" err="1"/>
              <a:t>багато</a:t>
            </a:r>
            <a:r>
              <a:rPr lang="ru-RU" dirty="0"/>
              <a:t> </a:t>
            </a:r>
            <a:r>
              <a:rPr lang="ru-RU" dirty="0" err="1"/>
              <a:t>зусиль</a:t>
            </a:r>
            <a:r>
              <a:rPr lang="ru-RU" dirty="0"/>
              <a:t>, </a:t>
            </a:r>
            <a:r>
              <a:rPr lang="ru-RU" dirty="0" err="1"/>
              <a:t>щоб</a:t>
            </a:r>
            <a:r>
              <a:rPr lang="ru-RU" dirty="0"/>
              <a:t> </a:t>
            </a:r>
            <a:r>
              <a:rPr lang="ru-RU" dirty="0" err="1"/>
              <a:t>примусити</a:t>
            </a:r>
            <a:r>
              <a:rPr lang="ru-RU" dirty="0"/>
              <a:t> себе </a:t>
            </a:r>
            <a:r>
              <a:rPr lang="ru-RU" dirty="0" err="1"/>
              <a:t>приступити</a:t>
            </a:r>
            <a:r>
              <a:rPr lang="ru-RU" dirty="0"/>
              <a:t> до </a:t>
            </a:r>
            <a:r>
              <a:rPr lang="ru-RU" dirty="0" err="1"/>
              <a:t>роботи</a:t>
            </a:r>
            <a:r>
              <a:rPr lang="ru-RU" dirty="0"/>
              <a:t>. </a:t>
            </a:r>
          </a:p>
        </p:txBody>
      </p:sp>
      <p:sp>
        <p:nvSpPr>
          <p:cNvPr id="20483" name="Прямоугольник 2"/>
          <p:cNvSpPr>
            <a:spLocks noChangeArrowheads="1"/>
          </p:cNvSpPr>
          <p:nvPr/>
        </p:nvSpPr>
        <p:spPr bwMode="auto">
          <a:xfrm>
            <a:off x="4859338" y="1565275"/>
            <a:ext cx="3925887" cy="4802188"/>
          </a:xfrm>
          <a:prstGeom prst="rect">
            <a:avLst/>
          </a:prstGeom>
          <a:noFill/>
          <a:ln w="9525">
            <a:noFill/>
            <a:miter lim="800000"/>
            <a:headEnd/>
            <a:tailEnd/>
          </a:ln>
        </p:spPr>
        <p:txBody>
          <a:bodyPr>
            <a:spAutoFit/>
          </a:bodyPr>
          <a:lstStyle/>
          <a:p>
            <a:r>
              <a:rPr lang="ru-RU"/>
              <a:t>Така втома може провокувати стан пригніченості, апатію, спалахи роздратування, відчуття постійної напруги, дискомфорту. Стає усе важче зосередитись на виконуваній роботі, усе частіше з голови вилітають важливі справи. Людина вже не завжди здатна стримати викликане оточуючими роздратування, виникає потреба усамітнитися, обмежити контакти. Якщо ж це не вдається , то спрацьовує певна захисна реакція організму, яка може виражатися у байдужості до людей, цинізмі і навіть агресії. </a:t>
            </a:r>
            <a:br>
              <a:rPr lang="ru-RU"/>
            </a:br>
            <a:endParaRPr lang="ru-RU"/>
          </a:p>
        </p:txBody>
      </p:sp>
      <p:pic>
        <p:nvPicPr>
          <p:cNvPr id="20484" name="Picture 4" descr="C:\Users\Лена\Desktop\Емоційне вигорання вчителів\stress_job.jpg"/>
          <p:cNvPicPr>
            <a:picLocks noChangeAspect="1" noChangeArrowheads="1"/>
          </p:cNvPicPr>
          <p:nvPr/>
        </p:nvPicPr>
        <p:blipFill>
          <a:blip r:embed="rId2"/>
          <a:srcRect/>
          <a:stretch>
            <a:fillRect/>
          </a:stretch>
        </p:blipFill>
        <p:spPr bwMode="auto">
          <a:xfrm>
            <a:off x="330200" y="3967163"/>
            <a:ext cx="3746500" cy="2500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circle(in)">
                                      <p:cBhvr>
                                        <p:cTn id="12" dur="20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barn(inVertical)">
                                      <p:cBhvr>
                                        <p:cTn id="1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Прямоугольник 1"/>
          <p:cNvSpPr>
            <a:spLocks noChangeArrowheads="1"/>
          </p:cNvSpPr>
          <p:nvPr/>
        </p:nvSpPr>
        <p:spPr bwMode="auto">
          <a:xfrm>
            <a:off x="971550" y="196850"/>
            <a:ext cx="7272338" cy="369888"/>
          </a:xfrm>
          <a:prstGeom prst="rect">
            <a:avLst/>
          </a:prstGeom>
          <a:noFill/>
          <a:ln w="9525">
            <a:noFill/>
            <a:miter lim="800000"/>
            <a:headEnd/>
            <a:tailEnd/>
          </a:ln>
        </p:spPr>
        <p:txBody>
          <a:bodyPr>
            <a:spAutoFit/>
          </a:bodyPr>
          <a:lstStyle/>
          <a:p>
            <a:r>
              <a:rPr lang="ru-RU" b="1" i="1"/>
              <a:t>Симптомами професійного вигорання можуть бути:</a:t>
            </a:r>
          </a:p>
        </p:txBody>
      </p:sp>
      <p:sp>
        <p:nvSpPr>
          <p:cNvPr id="3" name="Прямоугольник 2"/>
          <p:cNvSpPr/>
          <p:nvPr/>
        </p:nvSpPr>
        <p:spPr>
          <a:xfrm>
            <a:off x="395288" y="692150"/>
            <a:ext cx="8353425" cy="5910263"/>
          </a:xfrm>
          <a:prstGeom prst="rect">
            <a:avLst/>
          </a:prstGeom>
        </p:spPr>
        <p:txBody>
          <a:bodyPr>
            <a:spAutoFit/>
          </a:bodyPr>
          <a:lstStyle/>
          <a:p>
            <a:pPr marL="285750" indent="-285750">
              <a:buFontTx/>
              <a:buChar char="-"/>
              <a:defRPr/>
            </a:pPr>
            <a:r>
              <a:rPr lang="ru-RU" dirty="0">
                <a:latin typeface="Franklin Gothic Book"/>
                <a:cs typeface="Arial" pitchFamily="34" charset="0"/>
              </a:rPr>
              <a:t>робота </a:t>
            </a:r>
            <a:r>
              <a:rPr lang="ru-RU" dirty="0" err="1">
                <a:latin typeface="Franklin Gothic Book"/>
                <a:cs typeface="Arial" pitchFamily="34" charset="0"/>
              </a:rPr>
              <a:t>витісняє</a:t>
            </a:r>
            <a:r>
              <a:rPr lang="ru-RU" dirty="0">
                <a:latin typeface="Franklin Gothic Book"/>
                <a:cs typeface="Arial" pitchFamily="34" charset="0"/>
              </a:rPr>
              <a:t> все </a:t>
            </a:r>
            <a:r>
              <a:rPr lang="ru-RU" dirty="0" err="1">
                <a:latin typeface="Franklin Gothic Book"/>
                <a:cs typeface="Arial" pitchFamily="34" charset="0"/>
              </a:rPr>
              <a:t>інше</a:t>
            </a:r>
            <a:r>
              <a:rPr lang="ru-RU" dirty="0">
                <a:latin typeface="Franklin Gothic Book"/>
                <a:cs typeface="Arial" pitchFamily="34" charset="0"/>
              </a:rPr>
              <a:t> («</a:t>
            </a:r>
            <a:r>
              <a:rPr lang="ru-RU" dirty="0" err="1">
                <a:latin typeface="Franklin Gothic Book"/>
                <a:cs typeface="Arial" pitchFamily="34" charset="0"/>
              </a:rPr>
              <a:t>береться</a:t>
            </a:r>
            <a:r>
              <a:rPr lang="ru-RU" dirty="0">
                <a:latin typeface="Franklin Gothic Book"/>
                <a:cs typeface="Arial" pitchFamily="34" charset="0"/>
              </a:rPr>
              <a:t>» </a:t>
            </a:r>
            <a:r>
              <a:rPr lang="ru-RU" dirty="0" err="1">
                <a:latin typeface="Franklin Gothic Book"/>
                <a:cs typeface="Arial" pitchFamily="34" charset="0"/>
              </a:rPr>
              <a:t>додому</a:t>
            </a:r>
            <a:r>
              <a:rPr lang="ru-RU" dirty="0">
                <a:latin typeface="Franklin Gothic Book"/>
                <a:cs typeface="Arial" pitchFamily="34" charset="0"/>
              </a:rPr>
              <a:t> і на </a:t>
            </a:r>
            <a:r>
              <a:rPr lang="ru-RU" dirty="0" err="1">
                <a:latin typeface="Franklin Gothic Book"/>
                <a:cs typeface="Arial" pitchFamily="34" charset="0"/>
              </a:rPr>
              <a:t>вихідні</a:t>
            </a:r>
            <a:r>
              <a:rPr lang="ru-RU" dirty="0">
                <a:latin typeface="Franklin Gothic Book"/>
                <a:cs typeface="Arial" pitchFamily="34" charset="0"/>
              </a:rPr>
              <a:t>, </a:t>
            </a:r>
            <a:r>
              <a:rPr lang="ru-RU" dirty="0" err="1">
                <a:latin typeface="Franklin Gothic Book"/>
                <a:cs typeface="Arial" pitchFamily="34" charset="0"/>
              </a:rPr>
              <a:t>посідає</a:t>
            </a:r>
            <a:r>
              <a:rPr lang="ru-RU" dirty="0">
                <a:latin typeface="Franklin Gothic Book"/>
                <a:cs typeface="Arial" pitchFamily="34" charset="0"/>
              </a:rPr>
              <a:t> </a:t>
            </a:r>
            <a:r>
              <a:rPr lang="ru-RU" dirty="0" err="1">
                <a:latin typeface="Franklin Gothic Book"/>
                <a:cs typeface="Arial" pitchFamily="34" charset="0"/>
              </a:rPr>
              <a:t>головні</a:t>
            </a:r>
            <a:r>
              <a:rPr lang="ru-RU" dirty="0">
                <a:latin typeface="Franklin Gothic Book"/>
                <a:cs typeface="Arial" pitchFamily="34" charset="0"/>
              </a:rPr>
              <a:t> теми </a:t>
            </a:r>
            <a:r>
              <a:rPr lang="ru-RU" dirty="0" err="1">
                <a:latin typeface="Franklin Gothic Book"/>
                <a:cs typeface="Arial" pitchFamily="34" charset="0"/>
              </a:rPr>
              <a:t>розмов</a:t>
            </a:r>
            <a:r>
              <a:rPr lang="ru-RU" dirty="0">
                <a:latin typeface="Franklin Gothic Book"/>
                <a:cs typeface="Arial" pitchFamily="34" charset="0"/>
              </a:rPr>
              <a:t>)</a:t>
            </a:r>
          </a:p>
          <a:p>
            <a:pPr marL="285750" indent="-285750">
              <a:buFontTx/>
              <a:buChar char="-"/>
              <a:defRPr/>
            </a:pPr>
            <a:endParaRPr lang="ru-RU" dirty="0">
              <a:latin typeface="Franklin Gothic Book"/>
              <a:cs typeface="Arial" pitchFamily="34" charset="0"/>
            </a:endParaRPr>
          </a:p>
          <a:p>
            <a:pPr marL="285750" indent="-285750">
              <a:buFontTx/>
              <a:buChar char="-"/>
              <a:defRPr/>
            </a:pPr>
            <a:r>
              <a:rPr lang="ru-RU" dirty="0">
                <a:latin typeface="Franklin Gothic Book"/>
                <a:cs typeface="Arial" pitchFamily="34" charset="0"/>
              </a:rPr>
              <a:t>коли </a:t>
            </a:r>
            <a:r>
              <a:rPr lang="ru-RU" dirty="0" err="1">
                <a:latin typeface="Franklin Gothic Book"/>
                <a:cs typeface="Arial" pitchFamily="34" charset="0"/>
              </a:rPr>
              <a:t>колишня</a:t>
            </a:r>
            <a:r>
              <a:rPr lang="ru-RU" dirty="0">
                <a:latin typeface="Franklin Gothic Book"/>
                <a:cs typeface="Arial" pitchFamily="34" charset="0"/>
              </a:rPr>
              <a:t> </a:t>
            </a:r>
            <a:r>
              <a:rPr lang="ru-RU" dirty="0" err="1">
                <a:latin typeface="Franklin Gothic Book"/>
                <a:cs typeface="Arial" pitchFamily="34" charset="0"/>
              </a:rPr>
              <a:t>енергійність</a:t>
            </a:r>
            <a:r>
              <a:rPr lang="ru-RU" dirty="0">
                <a:latin typeface="Franklin Gothic Book"/>
                <a:cs typeface="Arial" pitchFamily="34" charset="0"/>
              </a:rPr>
              <a:t> </a:t>
            </a:r>
            <a:r>
              <a:rPr lang="ru-RU" dirty="0" err="1">
                <a:latin typeface="Franklin Gothic Book"/>
                <a:cs typeface="Arial" pitchFamily="34" charset="0"/>
              </a:rPr>
              <a:t>зміняється</a:t>
            </a:r>
            <a:r>
              <a:rPr lang="ru-RU" dirty="0">
                <a:latin typeface="Franklin Gothic Book"/>
                <a:cs typeface="Arial" pitchFamily="34" charset="0"/>
              </a:rPr>
              <a:t> </a:t>
            </a:r>
            <a:r>
              <a:rPr lang="ru-RU" dirty="0" err="1">
                <a:latin typeface="Franklin Gothic Book"/>
                <a:cs typeface="Arial" pitchFamily="34" charset="0"/>
              </a:rPr>
              <a:t>почуттям</a:t>
            </a:r>
            <a:r>
              <a:rPr lang="ru-RU" dirty="0">
                <a:latin typeface="Franklin Gothic Book"/>
                <a:cs typeface="Arial" pitchFamily="34" charset="0"/>
              </a:rPr>
              <a:t> </a:t>
            </a:r>
            <a:r>
              <a:rPr lang="ru-RU" dirty="0" err="1">
                <a:latin typeface="Franklin Gothic Book"/>
                <a:cs typeface="Arial" pitchFamily="34" charset="0"/>
              </a:rPr>
              <a:t>втоми</a:t>
            </a:r>
            <a:r>
              <a:rPr lang="ru-RU" dirty="0">
                <a:latin typeface="Franklin Gothic Book"/>
                <a:cs typeface="Arial" pitchFamily="34" charset="0"/>
              </a:rPr>
              <a:t>, </a:t>
            </a:r>
            <a:r>
              <a:rPr lang="ru-RU" dirty="0" err="1">
                <a:latin typeface="Franklin Gothic Book"/>
                <a:cs typeface="Arial" pitchFamily="34" charset="0"/>
              </a:rPr>
              <a:t>апатії</a:t>
            </a:r>
            <a:r>
              <a:rPr lang="ru-RU" dirty="0">
                <a:latin typeface="Franklin Gothic Book"/>
                <a:cs typeface="Arial" pitchFamily="34" charset="0"/>
              </a:rPr>
              <a:t>, </a:t>
            </a:r>
            <a:r>
              <a:rPr lang="ru-RU" dirty="0" err="1">
                <a:latin typeface="Franklin Gothic Book"/>
                <a:cs typeface="Arial" pitchFamily="34" charset="0"/>
              </a:rPr>
              <a:t>розчарування</a:t>
            </a:r>
            <a:r>
              <a:rPr lang="ru-RU" dirty="0">
                <a:latin typeface="Franklin Gothic Book"/>
                <a:cs typeface="Arial" pitchFamily="34" charset="0"/>
              </a:rPr>
              <a:t>,</a:t>
            </a:r>
          </a:p>
          <a:p>
            <a:pPr marL="285750" indent="-285750">
              <a:buFontTx/>
              <a:buChar char="-"/>
              <a:defRPr/>
            </a:pPr>
            <a:endParaRPr lang="ru-RU" dirty="0">
              <a:latin typeface="Franklin Gothic Book"/>
              <a:cs typeface="Arial" pitchFamily="34" charset="0"/>
            </a:endParaRPr>
          </a:p>
          <a:p>
            <a:pPr marL="285750" indent="-285750">
              <a:buFontTx/>
              <a:buChar char="-"/>
              <a:defRPr/>
            </a:pPr>
            <a:r>
              <a:rPr lang="ru-RU" dirty="0" err="1">
                <a:latin typeface="Franklin Gothic Book"/>
                <a:cs typeface="Arial" pitchFamily="34" charset="0"/>
              </a:rPr>
              <a:t>розлади</a:t>
            </a:r>
            <a:r>
              <a:rPr lang="ru-RU" dirty="0">
                <a:latin typeface="Franklin Gothic Book"/>
                <a:cs typeface="Arial" pitchFamily="34" charset="0"/>
              </a:rPr>
              <a:t> сну, </a:t>
            </a:r>
            <a:r>
              <a:rPr lang="ru-RU" dirty="0" err="1">
                <a:latin typeface="Franklin Gothic Book"/>
                <a:cs typeface="Arial" pitchFamily="34" charset="0"/>
              </a:rPr>
              <a:t>нав’язливі</a:t>
            </a:r>
            <a:r>
              <a:rPr lang="ru-RU" dirty="0">
                <a:latin typeface="Franklin Gothic Book"/>
                <a:cs typeface="Arial" pitchFamily="34" charset="0"/>
              </a:rPr>
              <a:t> думки, </a:t>
            </a:r>
            <a:r>
              <a:rPr lang="ru-RU" dirty="0" err="1">
                <a:latin typeface="Franklin Gothic Book"/>
                <a:cs typeface="Arial" pitchFamily="34" charset="0"/>
              </a:rPr>
              <a:t>які</a:t>
            </a:r>
            <a:r>
              <a:rPr lang="ru-RU" dirty="0">
                <a:latin typeface="Franklin Gothic Book"/>
                <a:cs typeface="Arial" pitchFamily="34" charset="0"/>
              </a:rPr>
              <a:t> </a:t>
            </a:r>
            <a:r>
              <a:rPr lang="ru-RU" dirty="0" err="1">
                <a:latin typeface="Franklin Gothic Book"/>
                <a:cs typeface="Arial" pitchFamily="34" charset="0"/>
              </a:rPr>
              <a:t>стосуються</a:t>
            </a:r>
            <a:r>
              <a:rPr lang="ru-RU" dirty="0">
                <a:latin typeface="Franklin Gothic Book"/>
                <a:cs typeface="Arial" pitchFamily="34" charset="0"/>
              </a:rPr>
              <a:t> </a:t>
            </a:r>
            <a:r>
              <a:rPr lang="ru-RU" dirty="0" err="1">
                <a:latin typeface="Franklin Gothic Book"/>
                <a:cs typeface="Arial" pitchFamily="34" charset="0"/>
              </a:rPr>
              <a:t>роботи</a:t>
            </a:r>
            <a:r>
              <a:rPr lang="ru-RU" dirty="0">
                <a:latin typeface="Franklin Gothic Book"/>
                <a:cs typeface="Arial" pitchFamily="34" charset="0"/>
              </a:rPr>
              <a:t>, </a:t>
            </a:r>
            <a:r>
              <a:rPr lang="ru-RU" dirty="0" err="1">
                <a:latin typeface="Franklin Gothic Book"/>
                <a:cs typeface="Arial" pitchFamily="34" charset="0"/>
              </a:rPr>
              <a:t>прокручування</a:t>
            </a:r>
            <a:r>
              <a:rPr lang="ru-RU" dirty="0">
                <a:latin typeface="Franklin Gothic Book"/>
                <a:cs typeface="Arial" pitchFamily="34" charset="0"/>
              </a:rPr>
              <a:t> </a:t>
            </a:r>
            <a:r>
              <a:rPr lang="ru-RU" dirty="0" err="1">
                <a:latin typeface="Franklin Gothic Book"/>
                <a:cs typeface="Arial" pitchFamily="34" charset="0"/>
              </a:rPr>
              <a:t>подумки</a:t>
            </a:r>
            <a:r>
              <a:rPr lang="ru-RU" dirty="0">
                <a:latin typeface="Franklin Gothic Book"/>
                <a:cs typeface="Arial" pitchFamily="34" charset="0"/>
              </a:rPr>
              <a:t> </a:t>
            </a:r>
            <a:r>
              <a:rPr lang="ru-RU" dirty="0" err="1">
                <a:latin typeface="Franklin Gothic Book"/>
                <a:cs typeface="Arial" pitchFamily="34" charset="0"/>
              </a:rPr>
              <a:t>моментів</a:t>
            </a:r>
            <a:r>
              <a:rPr lang="ru-RU" dirty="0">
                <a:latin typeface="Franklin Gothic Book"/>
                <a:cs typeface="Arial" pitchFamily="34" charset="0"/>
              </a:rPr>
              <a:t>, в </a:t>
            </a:r>
            <a:r>
              <a:rPr lang="ru-RU" dirty="0" err="1">
                <a:latin typeface="Franklin Gothic Book"/>
                <a:cs typeface="Arial" pitchFamily="34" charset="0"/>
              </a:rPr>
              <a:t>які</a:t>
            </a:r>
            <a:r>
              <a:rPr lang="ru-RU" dirty="0">
                <a:latin typeface="Franklin Gothic Book"/>
                <a:cs typeface="Arial" pitchFamily="34" charset="0"/>
              </a:rPr>
              <a:t> </a:t>
            </a:r>
            <a:r>
              <a:rPr lang="ru-RU" dirty="0" err="1">
                <a:latin typeface="Franklin Gothic Book"/>
                <a:cs typeface="Arial" pitchFamily="34" charset="0"/>
              </a:rPr>
              <a:t>можна</a:t>
            </a:r>
            <a:r>
              <a:rPr lang="ru-RU" dirty="0">
                <a:latin typeface="Franklin Gothic Book"/>
                <a:cs typeface="Arial" pitchFamily="34" charset="0"/>
              </a:rPr>
              <a:t> </a:t>
            </a:r>
            <a:r>
              <a:rPr lang="ru-RU" dirty="0" err="1">
                <a:latin typeface="Franklin Gothic Book"/>
                <a:cs typeface="Arial" pitchFamily="34" charset="0"/>
              </a:rPr>
              <a:t>було</a:t>
            </a:r>
            <a:r>
              <a:rPr lang="ru-RU" dirty="0">
                <a:latin typeface="Franklin Gothic Book"/>
                <a:cs typeface="Arial" pitchFamily="34" charset="0"/>
              </a:rPr>
              <a:t> б </a:t>
            </a:r>
            <a:r>
              <a:rPr lang="ru-RU" dirty="0" err="1">
                <a:latin typeface="Franklin Gothic Book"/>
                <a:cs typeface="Arial" pitchFamily="34" charset="0"/>
              </a:rPr>
              <a:t>інакше</a:t>
            </a:r>
            <a:r>
              <a:rPr lang="ru-RU" dirty="0">
                <a:latin typeface="Franklin Gothic Book"/>
                <a:cs typeface="Arial" pitchFamily="34" charset="0"/>
              </a:rPr>
              <a:t> </a:t>
            </a:r>
            <a:r>
              <a:rPr lang="ru-RU" dirty="0" err="1">
                <a:latin typeface="Franklin Gothic Book"/>
                <a:cs typeface="Arial" pitchFamily="34" charset="0"/>
              </a:rPr>
              <a:t>вчинити-сказати</a:t>
            </a:r>
            <a:endParaRPr lang="ru-RU" dirty="0">
              <a:latin typeface="Franklin Gothic Book"/>
              <a:cs typeface="Arial" pitchFamily="34" charset="0"/>
            </a:endParaRPr>
          </a:p>
          <a:p>
            <a:pPr marL="285750" indent="-285750">
              <a:buFontTx/>
              <a:buChar char="-"/>
              <a:defRPr/>
            </a:pPr>
            <a:endParaRPr lang="ru-RU" dirty="0">
              <a:latin typeface="Franklin Gothic Book"/>
              <a:cs typeface="Arial" pitchFamily="34" charset="0"/>
            </a:endParaRPr>
          </a:p>
          <a:p>
            <a:pPr marL="285750" indent="-285750">
              <a:buFontTx/>
              <a:buChar char="-"/>
              <a:defRPr/>
            </a:pPr>
            <a:r>
              <a:rPr lang="ru-RU" dirty="0" err="1">
                <a:latin typeface="Franklin Gothic Book"/>
                <a:cs typeface="Arial" pitchFamily="34" charset="0"/>
              </a:rPr>
              <a:t>зниження</a:t>
            </a:r>
            <a:r>
              <a:rPr lang="ru-RU" dirty="0">
                <a:latin typeface="Franklin Gothic Book"/>
                <a:cs typeface="Arial" pitchFamily="34" charset="0"/>
              </a:rPr>
              <a:t> </a:t>
            </a:r>
            <a:r>
              <a:rPr lang="ru-RU" dirty="0" err="1">
                <a:latin typeface="Franklin Gothic Book"/>
                <a:cs typeface="Arial" pitchFamily="34" charset="0"/>
              </a:rPr>
              <a:t>уважності</a:t>
            </a:r>
            <a:r>
              <a:rPr lang="ru-RU" dirty="0">
                <a:latin typeface="Franklin Gothic Book"/>
                <a:cs typeface="Arial" pitchFamily="34" charset="0"/>
              </a:rPr>
              <a:t>, </a:t>
            </a:r>
            <a:r>
              <a:rPr lang="ru-RU" dirty="0" err="1">
                <a:latin typeface="Franklin Gothic Book"/>
                <a:cs typeface="Arial" pitchFamily="34" charset="0"/>
              </a:rPr>
              <a:t>збільшення</a:t>
            </a:r>
            <a:r>
              <a:rPr lang="ru-RU" dirty="0">
                <a:latin typeface="Franklin Gothic Book"/>
                <a:cs typeface="Arial" pitchFamily="34" charset="0"/>
              </a:rPr>
              <a:t> </a:t>
            </a:r>
            <a:r>
              <a:rPr lang="ru-RU" dirty="0" err="1">
                <a:latin typeface="Franklin Gothic Book"/>
                <a:cs typeface="Arial" pitchFamily="34" charset="0"/>
              </a:rPr>
              <a:t>кількості</a:t>
            </a:r>
            <a:r>
              <a:rPr lang="ru-RU" dirty="0">
                <a:latin typeface="Franklin Gothic Book"/>
                <a:cs typeface="Arial" pitchFamily="34" charset="0"/>
              </a:rPr>
              <a:t> </a:t>
            </a:r>
            <a:r>
              <a:rPr lang="ru-RU" dirty="0" err="1">
                <a:latin typeface="Franklin Gothic Book"/>
                <a:cs typeface="Arial" pitchFamily="34" charset="0"/>
              </a:rPr>
              <a:t>помилок</a:t>
            </a:r>
            <a:r>
              <a:rPr lang="ru-RU" dirty="0">
                <a:latin typeface="Franklin Gothic Book"/>
                <a:cs typeface="Arial" pitchFamily="34" charset="0"/>
              </a:rPr>
              <a:t>, </a:t>
            </a:r>
            <a:r>
              <a:rPr lang="ru-RU" dirty="0" err="1">
                <a:latin typeface="Franklin Gothic Book"/>
                <a:cs typeface="Arial" pitchFamily="34" charset="0"/>
              </a:rPr>
              <a:t>сповільнення</a:t>
            </a:r>
            <a:r>
              <a:rPr lang="ru-RU" dirty="0">
                <a:latin typeface="Franklin Gothic Book"/>
                <a:cs typeface="Arial" pitchFamily="34" charset="0"/>
              </a:rPr>
              <a:t> </a:t>
            </a:r>
            <a:r>
              <a:rPr lang="ru-RU" dirty="0" err="1">
                <a:latin typeface="Franklin Gothic Book"/>
                <a:cs typeface="Arial" pitchFamily="34" charset="0"/>
              </a:rPr>
              <a:t>темпів</a:t>
            </a:r>
            <a:r>
              <a:rPr lang="ru-RU" dirty="0">
                <a:latin typeface="Franklin Gothic Book"/>
                <a:cs typeface="Arial" pitchFamily="34" charset="0"/>
              </a:rPr>
              <a:t> </a:t>
            </a:r>
            <a:r>
              <a:rPr lang="ru-RU" dirty="0" err="1">
                <a:latin typeface="Franklin Gothic Book"/>
                <a:cs typeface="Arial" pitchFamily="34" charset="0"/>
              </a:rPr>
              <a:t>роботи</a:t>
            </a:r>
            <a:r>
              <a:rPr lang="ru-RU" dirty="0">
                <a:latin typeface="Franklin Gothic Book"/>
                <a:cs typeface="Arial" pitchFamily="34" charset="0"/>
              </a:rPr>
              <a:t>, </a:t>
            </a:r>
            <a:r>
              <a:rPr lang="ru-RU" dirty="0" err="1">
                <a:latin typeface="Franklin Gothic Book"/>
                <a:cs typeface="Arial" pitchFamily="34" charset="0"/>
              </a:rPr>
              <a:t>зниження</a:t>
            </a:r>
            <a:r>
              <a:rPr lang="ru-RU" dirty="0">
                <a:latin typeface="Franklin Gothic Book"/>
                <a:cs typeface="Arial" pitchFamily="34" charset="0"/>
              </a:rPr>
              <a:t> </a:t>
            </a:r>
            <a:r>
              <a:rPr lang="ru-RU" dirty="0" err="1">
                <a:latin typeface="Franklin Gothic Book"/>
                <a:cs typeface="Arial" pitchFamily="34" charset="0"/>
              </a:rPr>
              <a:t>продуктивності</a:t>
            </a:r>
            <a:endParaRPr lang="ru-RU" dirty="0">
              <a:latin typeface="Franklin Gothic Book"/>
              <a:cs typeface="Arial" pitchFamily="34" charset="0"/>
            </a:endParaRPr>
          </a:p>
          <a:p>
            <a:pPr marL="285750" indent="-285750">
              <a:buFontTx/>
              <a:buChar char="-"/>
              <a:defRPr/>
            </a:pPr>
            <a:endParaRPr lang="ru-RU" dirty="0">
              <a:latin typeface="Franklin Gothic Book"/>
              <a:cs typeface="Arial" pitchFamily="34" charset="0"/>
            </a:endParaRPr>
          </a:p>
          <a:p>
            <a:pPr marL="285750" indent="-285750">
              <a:buFontTx/>
              <a:buChar char="-"/>
              <a:defRPr/>
            </a:pPr>
            <a:r>
              <a:rPr lang="ru-RU" dirty="0" err="1">
                <a:latin typeface="Franklin Gothic Book"/>
                <a:cs typeface="Arial" pitchFamily="34" charset="0"/>
              </a:rPr>
              <a:t>спалахи</a:t>
            </a:r>
            <a:r>
              <a:rPr lang="ru-RU" dirty="0">
                <a:latin typeface="Franklin Gothic Book"/>
                <a:cs typeface="Arial" pitchFamily="34" charset="0"/>
              </a:rPr>
              <a:t> </a:t>
            </a:r>
            <a:r>
              <a:rPr lang="ru-RU" dirty="0" err="1">
                <a:latin typeface="Franklin Gothic Book"/>
                <a:cs typeface="Arial" pitchFamily="34" charset="0"/>
              </a:rPr>
              <a:t>агресивності</a:t>
            </a:r>
            <a:r>
              <a:rPr lang="ru-RU" dirty="0">
                <a:latin typeface="Franklin Gothic Book"/>
                <a:cs typeface="Arial" pitchFamily="34" charset="0"/>
              </a:rPr>
              <a:t>, </a:t>
            </a:r>
            <a:r>
              <a:rPr lang="ru-RU" dirty="0" err="1">
                <a:latin typeface="Franklin Gothic Book"/>
                <a:cs typeface="Arial" pitchFamily="34" charset="0"/>
              </a:rPr>
              <a:t>цинічності</a:t>
            </a:r>
            <a:r>
              <a:rPr lang="ru-RU" dirty="0">
                <a:latin typeface="Franklin Gothic Book"/>
                <a:cs typeface="Arial" pitchFamily="34" charset="0"/>
              </a:rPr>
              <a:t>, </a:t>
            </a:r>
            <a:r>
              <a:rPr lang="ru-RU" dirty="0" err="1">
                <a:latin typeface="Franklin Gothic Book"/>
                <a:cs typeface="Arial" pitchFamily="34" charset="0"/>
              </a:rPr>
              <a:t>байдужості</a:t>
            </a:r>
            <a:r>
              <a:rPr lang="ru-RU" dirty="0">
                <a:latin typeface="Franklin Gothic Book"/>
                <a:cs typeface="Arial" pitchFamily="34" charset="0"/>
              </a:rPr>
              <a:t> </a:t>
            </a:r>
            <a:r>
              <a:rPr lang="ru-RU" dirty="0" err="1">
                <a:latin typeface="Franklin Gothic Book"/>
                <a:cs typeface="Arial" pitchFamily="34" charset="0"/>
              </a:rPr>
              <a:t>стосовно</a:t>
            </a:r>
            <a:r>
              <a:rPr lang="ru-RU" dirty="0">
                <a:latin typeface="Franklin Gothic Book"/>
                <a:cs typeface="Arial" pitchFamily="34" charset="0"/>
              </a:rPr>
              <a:t> </a:t>
            </a:r>
            <a:r>
              <a:rPr lang="ru-RU" dirty="0" err="1">
                <a:latin typeface="Franklin Gothic Book"/>
                <a:cs typeface="Arial" pitchFamily="34" charset="0"/>
              </a:rPr>
              <a:t>колег</a:t>
            </a:r>
            <a:r>
              <a:rPr lang="ru-RU" dirty="0">
                <a:latin typeface="Franklin Gothic Book"/>
                <a:cs typeface="Arial" pitchFamily="34" charset="0"/>
              </a:rPr>
              <a:t>, </a:t>
            </a:r>
            <a:r>
              <a:rPr lang="ru-RU" dirty="0" err="1">
                <a:latin typeface="Franklin Gothic Book"/>
                <a:cs typeface="Arial" pitchFamily="34" charset="0"/>
              </a:rPr>
              <a:t>клієнтів</a:t>
            </a:r>
            <a:r>
              <a:rPr lang="ru-RU" dirty="0">
                <a:latin typeface="Franklin Gothic Book"/>
                <a:cs typeface="Arial" pitchFamily="34" charset="0"/>
              </a:rPr>
              <a:t>, часто – </a:t>
            </a:r>
            <a:r>
              <a:rPr lang="ru-RU" dirty="0" err="1">
                <a:latin typeface="Franklin Gothic Book"/>
                <a:cs typeface="Arial" pitchFamily="34" charset="0"/>
              </a:rPr>
              <a:t>родини</a:t>
            </a:r>
            <a:endParaRPr lang="ru-RU" dirty="0">
              <a:latin typeface="Franklin Gothic Book"/>
              <a:cs typeface="Arial" pitchFamily="34" charset="0"/>
            </a:endParaRPr>
          </a:p>
          <a:p>
            <a:pPr marL="285750" indent="-285750">
              <a:buFontTx/>
              <a:buChar char="-"/>
              <a:defRPr/>
            </a:pPr>
            <a:endParaRPr lang="ru-RU" dirty="0">
              <a:latin typeface="Franklin Gothic Book"/>
              <a:cs typeface="Arial" pitchFamily="34" charset="0"/>
            </a:endParaRPr>
          </a:p>
          <a:p>
            <a:pPr marL="285750" indent="-285750">
              <a:buFontTx/>
              <a:buChar char="-"/>
              <a:defRPr/>
            </a:pPr>
            <a:r>
              <a:rPr lang="ru-RU" dirty="0" err="1">
                <a:latin typeface="Franklin Gothic Book"/>
                <a:cs typeface="Arial" pitchFamily="34" charset="0"/>
              </a:rPr>
              <a:t>зниження</a:t>
            </a:r>
            <a:r>
              <a:rPr lang="ru-RU" dirty="0">
                <a:latin typeface="Franklin Gothic Book"/>
                <a:cs typeface="Arial" pitchFamily="34" charset="0"/>
              </a:rPr>
              <a:t> настрою, </a:t>
            </a:r>
            <a:r>
              <a:rPr lang="ru-RU" dirty="0" err="1">
                <a:latin typeface="Franklin Gothic Book"/>
                <a:cs typeface="Arial" pitchFamily="34" charset="0"/>
              </a:rPr>
              <a:t>почуття</a:t>
            </a:r>
            <a:r>
              <a:rPr lang="ru-RU" dirty="0">
                <a:latin typeface="Franklin Gothic Book"/>
                <a:cs typeface="Arial" pitchFamily="34" charset="0"/>
              </a:rPr>
              <a:t> </a:t>
            </a:r>
            <a:r>
              <a:rPr lang="ru-RU" dirty="0" err="1">
                <a:latin typeface="Franklin Gothic Book"/>
                <a:cs typeface="Arial" pitchFamily="34" charset="0"/>
              </a:rPr>
              <a:t>провини</a:t>
            </a:r>
            <a:r>
              <a:rPr lang="ru-RU" dirty="0">
                <a:latin typeface="Franklin Gothic Book"/>
                <a:cs typeface="Arial" pitchFamily="34" charset="0"/>
              </a:rPr>
              <a:t> за </a:t>
            </a:r>
            <a:r>
              <a:rPr lang="ru-RU" dirty="0" err="1">
                <a:latin typeface="Franklin Gothic Book"/>
                <a:cs typeface="Arial" pitchFamily="34" charset="0"/>
              </a:rPr>
              <a:t>реальні</a:t>
            </a:r>
            <a:r>
              <a:rPr lang="ru-RU" dirty="0">
                <a:latin typeface="Franklin Gothic Book"/>
                <a:cs typeface="Arial" pitchFamily="34" charset="0"/>
              </a:rPr>
              <a:t> </a:t>
            </a:r>
            <a:r>
              <a:rPr lang="ru-RU" dirty="0" err="1">
                <a:latin typeface="Franklin Gothic Book"/>
                <a:cs typeface="Arial" pitchFamily="34" charset="0"/>
              </a:rPr>
              <a:t>чи</a:t>
            </a:r>
            <a:r>
              <a:rPr lang="ru-RU" dirty="0">
                <a:latin typeface="Franklin Gothic Book"/>
                <a:cs typeface="Arial" pitchFamily="34" charset="0"/>
              </a:rPr>
              <a:t> </a:t>
            </a:r>
            <a:r>
              <a:rPr lang="ru-RU" dirty="0" err="1">
                <a:latin typeface="Franklin Gothic Book"/>
                <a:cs typeface="Arial" pitchFamily="34" charset="0"/>
              </a:rPr>
              <a:t>уявні</a:t>
            </a:r>
            <a:r>
              <a:rPr lang="ru-RU" dirty="0">
                <a:latin typeface="Franklin Gothic Book"/>
                <a:cs typeface="Arial" pitchFamily="34" charset="0"/>
              </a:rPr>
              <a:t> </a:t>
            </a:r>
            <a:r>
              <a:rPr lang="ru-RU" dirty="0" err="1">
                <a:latin typeface="Franklin Gothic Book"/>
                <a:cs typeface="Arial" pitchFamily="34" charset="0"/>
              </a:rPr>
              <a:t>помилки</a:t>
            </a:r>
            <a:endParaRPr lang="ru-RU" dirty="0">
              <a:latin typeface="Franklin Gothic Book"/>
              <a:cs typeface="Arial" pitchFamily="34" charset="0"/>
            </a:endParaRPr>
          </a:p>
          <a:p>
            <a:pPr marL="285750" indent="-285750">
              <a:buFontTx/>
              <a:buChar char="-"/>
              <a:defRPr/>
            </a:pPr>
            <a:endParaRPr lang="ru-RU" dirty="0">
              <a:latin typeface="Franklin Gothic Book"/>
              <a:cs typeface="Arial" pitchFamily="34" charset="0"/>
            </a:endParaRPr>
          </a:p>
          <a:p>
            <a:pPr marL="285750" indent="-285750">
              <a:buFontTx/>
              <a:buChar char="-"/>
              <a:defRPr/>
            </a:pPr>
            <a:r>
              <a:rPr lang="ru-RU" dirty="0" err="1">
                <a:latin typeface="Franklin Gothic Book"/>
                <a:cs typeface="Arial" pitchFamily="34" charset="0"/>
              </a:rPr>
              <a:t>поява</a:t>
            </a:r>
            <a:r>
              <a:rPr lang="ru-RU" dirty="0">
                <a:latin typeface="Franklin Gothic Book"/>
                <a:cs typeface="Arial" pitchFamily="34" charset="0"/>
              </a:rPr>
              <a:t> </a:t>
            </a:r>
            <a:r>
              <a:rPr lang="ru-RU" dirty="0" err="1">
                <a:latin typeface="Franklin Gothic Book"/>
                <a:cs typeface="Arial" pitchFamily="34" charset="0"/>
              </a:rPr>
              <a:t>хворобливих</a:t>
            </a:r>
            <a:r>
              <a:rPr lang="ru-RU" dirty="0">
                <a:latin typeface="Franklin Gothic Book"/>
                <a:cs typeface="Arial" pitchFamily="34" charset="0"/>
              </a:rPr>
              <a:t> </a:t>
            </a:r>
            <a:r>
              <a:rPr lang="ru-RU" dirty="0" err="1">
                <a:latin typeface="Franklin Gothic Book"/>
                <a:cs typeface="Arial" pitchFamily="34" charset="0"/>
              </a:rPr>
              <a:t>проявів</a:t>
            </a:r>
            <a:r>
              <a:rPr lang="ru-RU" dirty="0">
                <a:latin typeface="Franklin Gothic Book"/>
                <a:cs typeface="Arial" pitchFamily="34" charset="0"/>
              </a:rPr>
              <a:t> (</a:t>
            </a:r>
            <a:r>
              <a:rPr lang="ru-RU" dirty="0" err="1">
                <a:latin typeface="Franklin Gothic Book"/>
                <a:cs typeface="Arial" pitchFamily="34" charset="0"/>
              </a:rPr>
              <a:t>починаючи</a:t>
            </a:r>
            <a:r>
              <a:rPr lang="ru-RU" dirty="0">
                <a:latin typeface="Franklin Gothic Book"/>
                <a:cs typeface="Arial" pitchFamily="34" charset="0"/>
              </a:rPr>
              <a:t> </a:t>
            </a:r>
            <a:r>
              <a:rPr lang="ru-RU" dirty="0" err="1">
                <a:latin typeface="Franklin Gothic Book"/>
                <a:cs typeface="Arial" pitchFamily="34" charset="0"/>
              </a:rPr>
              <a:t>від</a:t>
            </a:r>
            <a:r>
              <a:rPr lang="ru-RU" dirty="0">
                <a:latin typeface="Franklin Gothic Book"/>
                <a:cs typeface="Arial" pitchFamily="34" charset="0"/>
              </a:rPr>
              <a:t> </a:t>
            </a:r>
            <a:r>
              <a:rPr lang="ru-RU" dirty="0" err="1">
                <a:latin typeface="Franklin Gothic Book"/>
                <a:cs typeface="Arial" pitchFamily="34" charset="0"/>
              </a:rPr>
              <a:t>частих</a:t>
            </a:r>
            <a:r>
              <a:rPr lang="ru-RU" dirty="0">
                <a:latin typeface="Franklin Gothic Book"/>
                <a:cs typeface="Arial" pitchFamily="34" charset="0"/>
              </a:rPr>
              <a:t> ГРЗ, </a:t>
            </a:r>
            <a:r>
              <a:rPr lang="ru-RU" dirty="0" err="1">
                <a:latin typeface="Franklin Gothic Book"/>
                <a:cs typeface="Arial" pitchFamily="34" charset="0"/>
              </a:rPr>
              <a:t>закінчуючи</a:t>
            </a:r>
            <a:r>
              <a:rPr lang="ru-RU" dirty="0">
                <a:latin typeface="Franklin Gothic Book"/>
                <a:cs typeface="Arial" pitchFamily="34" charset="0"/>
              </a:rPr>
              <a:t> </a:t>
            </a:r>
            <a:r>
              <a:rPr lang="ru-RU" dirty="0" err="1">
                <a:latin typeface="Franklin Gothic Book"/>
                <a:cs typeface="Arial" pitchFamily="34" charset="0"/>
              </a:rPr>
              <a:t>появою</a:t>
            </a:r>
            <a:r>
              <a:rPr lang="ru-RU" dirty="0">
                <a:latin typeface="Franklin Gothic Book"/>
                <a:cs typeface="Arial" pitchFamily="34" charset="0"/>
              </a:rPr>
              <a:t> </a:t>
            </a:r>
            <a:r>
              <a:rPr lang="ru-RU" dirty="0" err="1">
                <a:latin typeface="Franklin Gothic Book"/>
                <a:cs typeface="Arial" pitchFamily="34" charset="0"/>
              </a:rPr>
              <a:t>гіпертонії</a:t>
            </a:r>
            <a:r>
              <a:rPr lang="ru-RU" dirty="0">
                <a:latin typeface="Franklin Gothic Book"/>
                <a:cs typeface="Arial" pitchFamily="34" charset="0"/>
              </a:rPr>
              <a:t> і проблем і </a:t>
            </a:r>
            <a:r>
              <a:rPr lang="ru-RU" dirty="0" err="1">
                <a:latin typeface="Franklin Gothic Book"/>
                <a:cs typeface="Arial" pitchFamily="34" charset="0"/>
              </a:rPr>
              <a:t>серцем</a:t>
            </a:r>
            <a:r>
              <a:rPr lang="ru-RU" dirty="0">
                <a:latin typeface="Franklin Gothic Book"/>
                <a:cs typeface="Arial" pitchFamily="34" charset="0"/>
              </a:rPr>
              <a:t>)</a:t>
            </a:r>
          </a:p>
          <a:p>
            <a:pPr marL="285750" indent="-285750">
              <a:buFontTx/>
              <a:buChar char="-"/>
              <a:defRPr/>
            </a:pPr>
            <a:endParaRPr lang="ru-RU" dirty="0">
              <a:latin typeface="Franklin Gothic Book"/>
              <a:cs typeface="Arial" pitchFamily="34" charset="0"/>
            </a:endParaRPr>
          </a:p>
          <a:p>
            <a:pPr>
              <a:defRPr/>
            </a:pPr>
            <a:r>
              <a:rPr lang="ru-RU" dirty="0">
                <a:latin typeface="Franklin Gothic Book"/>
                <a:cs typeface="Arial" pitchFamily="34" charset="0"/>
              </a:rPr>
              <a:t>- </a:t>
            </a:r>
            <a:r>
              <a:rPr lang="ru-RU" dirty="0" err="1">
                <a:latin typeface="Franklin Gothic Book"/>
                <a:cs typeface="Arial" pitchFamily="34" charset="0"/>
              </a:rPr>
              <a:t>небажання</a:t>
            </a:r>
            <a:r>
              <a:rPr lang="ru-RU" dirty="0">
                <a:latin typeface="Franklin Gothic Book"/>
                <a:cs typeface="Arial" pitchFamily="34" charset="0"/>
              </a:rPr>
              <a:t> </a:t>
            </a:r>
            <a:r>
              <a:rPr lang="ru-RU" dirty="0" err="1">
                <a:latin typeface="Franklin Gothic Book"/>
                <a:cs typeface="Arial" pitchFamily="34" charset="0"/>
              </a:rPr>
              <a:t>виконувати</a:t>
            </a:r>
            <a:r>
              <a:rPr lang="ru-RU" dirty="0">
                <a:latin typeface="Franklin Gothic Book"/>
                <a:cs typeface="Arial" pitchFamily="34" charset="0"/>
              </a:rPr>
              <a:t> </a:t>
            </a:r>
            <a:r>
              <a:rPr lang="ru-RU" dirty="0" err="1">
                <a:latin typeface="Franklin Gothic Book"/>
                <a:cs typeface="Arial" pitchFamily="34" charset="0"/>
              </a:rPr>
              <a:t>свої</a:t>
            </a:r>
            <a:r>
              <a:rPr lang="ru-RU" dirty="0">
                <a:latin typeface="Franklin Gothic Book"/>
                <a:cs typeface="Arial" pitchFamily="34" charset="0"/>
              </a:rPr>
              <a:t> </a:t>
            </a:r>
            <a:r>
              <a:rPr lang="ru-RU" dirty="0" err="1">
                <a:latin typeface="Franklin Gothic Book"/>
                <a:cs typeface="Arial" pitchFamily="34" charset="0"/>
              </a:rPr>
              <a:t>обов’язки</a:t>
            </a:r>
            <a:endParaRPr lang="ru-RU" dirty="0">
              <a:latin typeface="Franklin Gothic Book"/>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arn(inVertical)">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Прямоугольник 1"/>
          <p:cNvSpPr>
            <a:spLocks noChangeArrowheads="1"/>
          </p:cNvSpPr>
          <p:nvPr/>
        </p:nvSpPr>
        <p:spPr bwMode="auto">
          <a:xfrm>
            <a:off x="468313" y="260350"/>
            <a:ext cx="3887787" cy="5602288"/>
          </a:xfrm>
          <a:prstGeom prst="rect">
            <a:avLst/>
          </a:prstGeom>
          <a:noFill/>
          <a:ln w="9525">
            <a:noFill/>
            <a:miter lim="800000"/>
            <a:headEnd/>
            <a:tailEnd/>
          </a:ln>
        </p:spPr>
        <p:txBody>
          <a:bodyPr>
            <a:spAutoFit/>
          </a:bodyPr>
          <a:lstStyle/>
          <a:p>
            <a:r>
              <a:rPr lang="ru-RU"/>
              <a:t>  </a:t>
            </a:r>
            <a:r>
              <a:rPr lang="ru-RU" sz="2000"/>
              <a:t>Адекватне відношення до роботи і відведення їй належного місця у житті – найкраща </a:t>
            </a:r>
            <a:r>
              <a:rPr lang="ru-RU" sz="2000" i="1" u="sng"/>
              <a:t>профілактика професійного вигорання.</a:t>
            </a:r>
            <a:r>
              <a:rPr lang="ru-RU" sz="2000"/>
              <a:t> </a:t>
            </a:r>
          </a:p>
          <a:p>
            <a:r>
              <a:rPr lang="ru-RU" sz="2000"/>
              <a:t>На жаль, у житті ми не завжди маємо змогу робити тільки те, що нам подобається, приносить радість. А робота без радості пришвидшує вигорання в багато разів. Якщо ж користуватися настановою «Не можеш робити те, що любиш – навчись любити те, що робиш», то ніяке професійне вигорання нам не загрожуватиме! </a:t>
            </a:r>
            <a:r>
              <a:rPr lang="ru-RU"/>
              <a:t/>
            </a:r>
            <a:br>
              <a:rPr lang="ru-RU"/>
            </a:br>
            <a:endParaRPr lang="ru-RU"/>
          </a:p>
        </p:txBody>
      </p:sp>
      <p:sp>
        <p:nvSpPr>
          <p:cNvPr id="26627" name="Прямоугольник 2"/>
          <p:cNvSpPr>
            <a:spLocks noChangeArrowheads="1"/>
          </p:cNvSpPr>
          <p:nvPr/>
        </p:nvSpPr>
        <p:spPr bwMode="auto">
          <a:xfrm>
            <a:off x="4357688" y="4797425"/>
            <a:ext cx="4572000" cy="1878013"/>
          </a:xfrm>
          <a:prstGeom prst="rect">
            <a:avLst/>
          </a:prstGeom>
          <a:noFill/>
          <a:ln w="9525">
            <a:noFill/>
            <a:miter lim="800000"/>
            <a:headEnd/>
            <a:tailEnd/>
          </a:ln>
        </p:spPr>
        <p:txBody>
          <a:bodyPr>
            <a:spAutoFit/>
          </a:bodyPr>
          <a:lstStyle/>
          <a:p>
            <a:r>
              <a:rPr lang="ru-RU" dirty="0"/>
              <a:t>  </a:t>
            </a:r>
            <a:r>
              <a:rPr lang="ru-RU" sz="2000" dirty="0"/>
              <a:t>Правильно </a:t>
            </a:r>
            <a:r>
              <a:rPr lang="ru-RU" sz="2000" dirty="0" err="1"/>
              <a:t>плануйте</a:t>
            </a:r>
            <a:r>
              <a:rPr lang="ru-RU" sz="2000" dirty="0"/>
              <a:t> </a:t>
            </a:r>
            <a:r>
              <a:rPr lang="ru-RU" sz="2000" dirty="0" err="1"/>
              <a:t>свій</a:t>
            </a:r>
            <a:r>
              <a:rPr lang="ru-RU" sz="2000" dirty="0"/>
              <a:t> час:</a:t>
            </a:r>
            <a:br>
              <a:rPr lang="ru-RU" sz="2000" dirty="0"/>
            </a:br>
            <a:r>
              <a:rPr lang="ru-RU" sz="2000" dirty="0"/>
              <a:t>- 8 год – </a:t>
            </a:r>
            <a:r>
              <a:rPr lang="ru-RU" sz="2000" dirty="0" err="1"/>
              <a:t>повноцінний</a:t>
            </a:r>
            <a:r>
              <a:rPr lang="ru-RU" sz="2000" dirty="0"/>
              <a:t> здоровий сон</a:t>
            </a:r>
            <a:br>
              <a:rPr lang="ru-RU" sz="2000" dirty="0"/>
            </a:br>
            <a:r>
              <a:rPr lang="ru-RU" sz="2000" dirty="0"/>
              <a:t>- 8 год – робота </a:t>
            </a:r>
            <a:br>
              <a:rPr lang="ru-RU" sz="2000" dirty="0"/>
            </a:br>
            <a:r>
              <a:rPr lang="ru-RU" sz="2000" dirty="0"/>
              <a:t>- 8 год – </a:t>
            </a:r>
            <a:r>
              <a:rPr lang="ru-RU" sz="2000" dirty="0" err="1"/>
              <a:t>активний</a:t>
            </a:r>
            <a:r>
              <a:rPr lang="ru-RU" sz="2000" dirty="0"/>
              <a:t> </a:t>
            </a:r>
            <a:r>
              <a:rPr lang="ru-RU" sz="2000" dirty="0" err="1"/>
              <a:t>відпочинок</a:t>
            </a:r>
            <a:r>
              <a:rPr lang="ru-RU" sz="2000" dirty="0"/>
              <a:t> </a:t>
            </a:r>
            <a:br>
              <a:rPr lang="ru-RU" sz="2000" dirty="0"/>
            </a:br>
            <a:r>
              <a:rPr lang="ru-RU" dirty="0"/>
              <a:t/>
            </a:r>
            <a:br>
              <a:rPr lang="ru-RU" dirty="0"/>
            </a:br>
            <a:endParaRPr lang="ru-RU" dirty="0"/>
          </a:p>
        </p:txBody>
      </p:sp>
      <p:sp>
        <p:nvSpPr>
          <p:cNvPr id="32774" name="AutoShape 6" descr="Картинки по запросу картинки емоційне вигорання медик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2776" name="AutoShape 8" descr="Картинки по запросу картинки емоційне вигорання медик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8" name="Picture 10" descr="Картинки по запросу картинки емоційне вигорання медика"/>
          <p:cNvPicPr>
            <a:picLocks noChangeAspect="1" noChangeArrowheads="1"/>
          </p:cNvPicPr>
          <p:nvPr/>
        </p:nvPicPr>
        <p:blipFill>
          <a:blip r:embed="rId2"/>
          <a:srcRect/>
          <a:stretch>
            <a:fillRect/>
          </a:stretch>
        </p:blipFill>
        <p:spPr bwMode="auto">
          <a:xfrm>
            <a:off x="4286248" y="285728"/>
            <a:ext cx="4857752"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arn(inVertic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P spid="26627"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Лена\Desktop\Емоційне вигорання вчителів\154915m.jpg"/>
          <p:cNvPicPr>
            <a:picLocks noChangeAspect="1" noChangeArrowheads="1"/>
          </p:cNvPicPr>
          <p:nvPr/>
        </p:nvPicPr>
        <p:blipFill>
          <a:blip r:embed="rId2"/>
          <a:srcRect/>
          <a:stretch>
            <a:fillRect/>
          </a:stretch>
        </p:blipFill>
        <p:spPr bwMode="auto">
          <a:xfrm>
            <a:off x="611188" y="138113"/>
            <a:ext cx="7988300" cy="6459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circle(in)">
                                      <p:cBhvr>
                                        <p:cTn id="7" dur="2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Прямоугольник 1"/>
          <p:cNvSpPr>
            <a:spLocks noChangeArrowheads="1"/>
          </p:cNvSpPr>
          <p:nvPr/>
        </p:nvSpPr>
        <p:spPr bwMode="auto">
          <a:xfrm>
            <a:off x="2286000" y="476250"/>
            <a:ext cx="4572000" cy="923925"/>
          </a:xfrm>
          <a:prstGeom prst="rect">
            <a:avLst/>
          </a:prstGeom>
          <a:noFill/>
          <a:ln w="9525">
            <a:noFill/>
            <a:miter lim="800000"/>
            <a:headEnd/>
            <a:tailEnd/>
          </a:ln>
        </p:spPr>
        <p:txBody>
          <a:bodyPr>
            <a:spAutoFit/>
          </a:bodyPr>
          <a:lstStyle/>
          <a:p>
            <a:r>
              <a:rPr lang="ru-RU" b="1" u="sng"/>
              <a:t>  Методи гармонізації психофізичного стану</a:t>
            </a:r>
            <a:r>
              <a:rPr lang="ru-RU"/>
              <a:t/>
            </a:r>
            <a:br>
              <a:rPr lang="ru-RU"/>
            </a:br>
            <a:endParaRPr lang="ru-RU"/>
          </a:p>
        </p:txBody>
      </p:sp>
      <p:sp>
        <p:nvSpPr>
          <p:cNvPr id="28675" name="Прямоугольник 2"/>
          <p:cNvSpPr>
            <a:spLocks noChangeArrowheads="1"/>
          </p:cNvSpPr>
          <p:nvPr/>
        </p:nvSpPr>
        <p:spPr bwMode="auto">
          <a:xfrm>
            <a:off x="539750" y="1028700"/>
            <a:ext cx="7993063" cy="1200150"/>
          </a:xfrm>
          <a:prstGeom prst="rect">
            <a:avLst/>
          </a:prstGeom>
          <a:noFill/>
          <a:ln w="9525">
            <a:noFill/>
            <a:miter lim="800000"/>
            <a:headEnd/>
            <a:tailEnd/>
          </a:ln>
        </p:spPr>
        <p:txBody>
          <a:bodyPr>
            <a:spAutoFit/>
          </a:bodyPr>
          <a:lstStyle/>
          <a:p>
            <a:r>
              <a:rPr lang="ru-RU"/>
              <a:t>Людина є цілісною біоенергоінформаційною системою, тому вплив на будь-яку з цих складових позначається і на інших. Умовно всі методи гармонізації психофізичного стану людини можна об'єднати в 3 групи:</a:t>
            </a:r>
            <a:br>
              <a:rPr lang="ru-RU"/>
            </a:br>
            <a:endParaRPr lang="ru-RU"/>
          </a:p>
        </p:txBody>
      </p:sp>
      <p:sp>
        <p:nvSpPr>
          <p:cNvPr id="28676" name="Прямоугольник 3"/>
          <p:cNvSpPr>
            <a:spLocks noChangeArrowheads="1"/>
          </p:cNvSpPr>
          <p:nvPr/>
        </p:nvSpPr>
        <p:spPr bwMode="auto">
          <a:xfrm>
            <a:off x="700088" y="2228850"/>
            <a:ext cx="6192837" cy="923925"/>
          </a:xfrm>
          <a:prstGeom prst="rect">
            <a:avLst/>
          </a:prstGeom>
          <a:noFill/>
          <a:ln w="9525">
            <a:noFill/>
            <a:miter lim="800000"/>
            <a:headEnd/>
            <a:tailEnd/>
          </a:ln>
        </p:spPr>
        <p:txBody>
          <a:bodyPr>
            <a:spAutoFit/>
          </a:bodyPr>
          <a:lstStyle/>
          <a:p>
            <a:r>
              <a:rPr lang="ru-RU"/>
              <a:t>1. Фізіологічний рівень регуляції психофізичного стану </a:t>
            </a:r>
            <a:r>
              <a:rPr lang="ru-RU" u="sng"/>
              <a:t>(вплив на фізичне тіло).</a:t>
            </a:r>
            <a:br>
              <a:rPr lang="ru-RU" u="sng"/>
            </a:br>
            <a:endParaRPr lang="ru-RU" u="sng"/>
          </a:p>
        </p:txBody>
      </p:sp>
      <p:sp>
        <p:nvSpPr>
          <p:cNvPr id="28677" name="Прямоугольник 4"/>
          <p:cNvSpPr>
            <a:spLocks noChangeArrowheads="1"/>
          </p:cNvSpPr>
          <p:nvPr/>
        </p:nvSpPr>
        <p:spPr bwMode="auto">
          <a:xfrm>
            <a:off x="727075" y="3284538"/>
            <a:ext cx="6192838" cy="922337"/>
          </a:xfrm>
          <a:prstGeom prst="rect">
            <a:avLst/>
          </a:prstGeom>
          <a:noFill/>
          <a:ln w="9525">
            <a:noFill/>
            <a:miter lim="800000"/>
            <a:headEnd/>
            <a:tailEnd/>
          </a:ln>
        </p:spPr>
        <p:txBody>
          <a:bodyPr>
            <a:spAutoFit/>
          </a:bodyPr>
          <a:lstStyle/>
          <a:p>
            <a:r>
              <a:rPr lang="ru-RU"/>
              <a:t>2. Емоційно-вольова регуляція психофізичного</a:t>
            </a:r>
          </a:p>
          <a:p>
            <a:r>
              <a:rPr lang="ru-RU"/>
              <a:t>стану</a:t>
            </a:r>
            <a:r>
              <a:rPr lang="ru-RU" u="sng"/>
              <a:t>(вплив на емоційний стан).</a:t>
            </a:r>
            <a:br>
              <a:rPr lang="ru-RU" u="sng"/>
            </a:br>
            <a:endParaRPr lang="ru-RU" u="sng"/>
          </a:p>
        </p:txBody>
      </p:sp>
      <p:sp>
        <p:nvSpPr>
          <p:cNvPr id="28678" name="Прямоугольник 5"/>
          <p:cNvSpPr>
            <a:spLocks noChangeArrowheads="1"/>
          </p:cNvSpPr>
          <p:nvPr/>
        </p:nvSpPr>
        <p:spPr bwMode="auto">
          <a:xfrm>
            <a:off x="538163" y="4568825"/>
            <a:ext cx="6335712" cy="1200150"/>
          </a:xfrm>
          <a:prstGeom prst="rect">
            <a:avLst/>
          </a:prstGeom>
          <a:noFill/>
          <a:ln w="9525">
            <a:noFill/>
            <a:miter lim="800000"/>
            <a:headEnd/>
            <a:tailEnd/>
          </a:ln>
        </p:spPr>
        <p:txBody>
          <a:bodyPr>
            <a:spAutoFit/>
          </a:bodyPr>
          <a:lstStyle/>
          <a:p>
            <a:r>
              <a:rPr lang="ru-RU"/>
              <a:t>3. Ціннісно-смисловий рівень регуляції психофізичного стану </a:t>
            </a:r>
            <a:r>
              <a:rPr lang="ru-RU" u="sng"/>
              <a:t>(вплив на думки, зміна світогляду).</a:t>
            </a:r>
            <a:r>
              <a:rPr lang="ru-RU"/>
              <a:t/>
            </a:r>
            <a:br>
              <a:rPr lang="ru-RU"/>
            </a:br>
            <a:r>
              <a:rPr lang="ru-RU"/>
              <a:t/>
            </a:r>
            <a:br>
              <a:rPr lang="ru-RU"/>
            </a:br>
            <a:endParaRPr lang="ru-RU"/>
          </a:p>
        </p:txBody>
      </p:sp>
      <p:pic>
        <p:nvPicPr>
          <p:cNvPr id="28679" name="Picture 7" descr="C:\Users\Лена\Desktop\Емоційне вигорання вчителів\55555.jpg"/>
          <p:cNvPicPr>
            <a:picLocks noChangeAspect="1" noChangeArrowheads="1"/>
          </p:cNvPicPr>
          <p:nvPr/>
        </p:nvPicPr>
        <p:blipFill>
          <a:blip r:embed="rId2"/>
          <a:srcRect/>
          <a:stretch>
            <a:fillRect/>
          </a:stretch>
        </p:blipFill>
        <p:spPr bwMode="auto">
          <a:xfrm>
            <a:off x="6667500" y="2997200"/>
            <a:ext cx="2152650" cy="2873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wipe(down)">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wipe(down)">
                                      <p:cBhvr>
                                        <p:cTn id="17" dur="500"/>
                                        <p:tgtEl>
                                          <p:spTgt spid="286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wipe(down)">
                                      <p:cBhvr>
                                        <p:cTn id="22" dur="500"/>
                                        <p:tgtEl>
                                          <p:spTgt spid="286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wipe(down)">
                                      <p:cBhvr>
                                        <p:cTn id="27" dur="500"/>
                                        <p:tgtEl>
                                          <p:spTgt spid="2867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8679"/>
                                        </p:tgtEl>
                                        <p:attrNameLst>
                                          <p:attrName>style.visibility</p:attrName>
                                        </p:attrNameLst>
                                      </p:cBhvr>
                                      <p:to>
                                        <p:strVal val="visible"/>
                                      </p:to>
                                    </p:set>
                                    <p:animEffect transition="in" filter="circle(in)">
                                      <p:cBhvr>
                                        <p:cTn id="32" dur="20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p:bldP spid="28676" grpId="0"/>
      <p:bldP spid="28677" grpId="0"/>
      <p:bldP spid="2867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Прямоугольник 1"/>
          <p:cNvSpPr>
            <a:spLocks noChangeArrowheads="1"/>
          </p:cNvSpPr>
          <p:nvPr/>
        </p:nvSpPr>
        <p:spPr bwMode="auto">
          <a:xfrm>
            <a:off x="971550" y="333375"/>
            <a:ext cx="5976938" cy="922338"/>
          </a:xfrm>
          <a:prstGeom prst="rect">
            <a:avLst/>
          </a:prstGeom>
          <a:noFill/>
          <a:ln w="9525">
            <a:noFill/>
            <a:miter lim="800000"/>
            <a:headEnd/>
            <a:tailEnd/>
          </a:ln>
        </p:spPr>
        <p:txBody>
          <a:bodyPr>
            <a:spAutoFit/>
          </a:bodyPr>
          <a:lstStyle/>
          <a:p>
            <a:r>
              <a:rPr lang="ru-RU"/>
              <a:t>Фізіологічний рівень регуляції психофізичного стану </a:t>
            </a:r>
          </a:p>
          <a:p>
            <a:r>
              <a:rPr lang="ru-RU" u="sng"/>
              <a:t>(вплив на фізичне тіло): </a:t>
            </a:r>
            <a:br>
              <a:rPr lang="ru-RU" u="sng"/>
            </a:br>
            <a:endParaRPr lang="ru-RU" u="sng"/>
          </a:p>
        </p:txBody>
      </p:sp>
      <p:sp>
        <p:nvSpPr>
          <p:cNvPr id="29699" name="Прямоугольник 2"/>
          <p:cNvSpPr>
            <a:spLocks noChangeArrowheads="1"/>
          </p:cNvSpPr>
          <p:nvPr/>
        </p:nvSpPr>
        <p:spPr bwMode="auto">
          <a:xfrm>
            <a:off x="163513" y="1033463"/>
            <a:ext cx="4984750" cy="1477962"/>
          </a:xfrm>
          <a:prstGeom prst="rect">
            <a:avLst/>
          </a:prstGeom>
          <a:noFill/>
          <a:ln w="9525">
            <a:noFill/>
            <a:miter lim="800000"/>
            <a:headEnd/>
            <a:tailEnd/>
          </a:ln>
        </p:spPr>
        <p:txBody>
          <a:bodyPr>
            <a:spAutoFit/>
          </a:bodyPr>
          <a:lstStyle/>
          <a:p>
            <a:r>
              <a:rPr lang="ru-RU"/>
              <a:t>- </a:t>
            </a:r>
            <a:r>
              <a:rPr lang="ru-RU" i="1"/>
              <a:t>достатньо тривалий і якісний сон </a:t>
            </a:r>
            <a:r>
              <a:rPr lang="ru-RU"/>
              <a:t>(важливо провітрювати приміщення перед сном, дотримуватися режиму сна: засипати і прокидатись в один і той самий час)</a:t>
            </a:r>
            <a:br>
              <a:rPr lang="ru-RU"/>
            </a:br>
            <a:endParaRPr lang="ru-RU"/>
          </a:p>
        </p:txBody>
      </p:sp>
      <p:sp>
        <p:nvSpPr>
          <p:cNvPr id="2" name="Прямоугольник 1"/>
          <p:cNvSpPr>
            <a:spLocks noChangeArrowheads="1"/>
          </p:cNvSpPr>
          <p:nvPr/>
        </p:nvSpPr>
        <p:spPr bwMode="auto">
          <a:xfrm>
            <a:off x="3960813" y="3698875"/>
            <a:ext cx="4572000" cy="2584450"/>
          </a:xfrm>
          <a:prstGeom prst="rect">
            <a:avLst/>
          </a:prstGeom>
          <a:noFill/>
          <a:ln w="9525">
            <a:noFill/>
            <a:miter lim="800000"/>
            <a:headEnd/>
            <a:tailEnd/>
          </a:ln>
        </p:spPr>
        <p:txBody>
          <a:bodyPr>
            <a:spAutoFit/>
          </a:bodyPr>
          <a:lstStyle/>
          <a:p>
            <a:r>
              <a:rPr lang="ru-RU"/>
              <a:t>- </a:t>
            </a:r>
            <a:r>
              <a:rPr lang="ru-RU" i="1"/>
              <a:t>збалансоване, насичене вітамінами і мінералами харчування </a:t>
            </a:r>
            <a:r>
              <a:rPr lang="ru-RU"/>
              <a:t>(особливо протистресовими вважаються мінерал магній і вітамін Е, який міститься у кукурудзі, моркві, ожині, горіхах, зернах соняшника, сої (до речі, плитка темного шоколаду швидко покращить ваш настрій))</a:t>
            </a:r>
            <a:br>
              <a:rPr lang="ru-RU"/>
            </a:br>
            <a:endParaRPr lang="ru-RU"/>
          </a:p>
        </p:txBody>
      </p:sp>
      <p:pic>
        <p:nvPicPr>
          <p:cNvPr id="29700" name="Picture 4" descr="C:\Users\Лена\Desktop\Емоційне вигорання вчителів\images.jpeg"/>
          <p:cNvPicPr>
            <a:picLocks noChangeAspect="1" noChangeArrowheads="1"/>
          </p:cNvPicPr>
          <p:nvPr/>
        </p:nvPicPr>
        <p:blipFill>
          <a:blip r:embed="rId2"/>
          <a:srcRect/>
          <a:stretch>
            <a:fillRect/>
          </a:stretch>
        </p:blipFill>
        <p:spPr bwMode="auto">
          <a:xfrm>
            <a:off x="5651500" y="968375"/>
            <a:ext cx="2762250" cy="1657350"/>
          </a:xfrm>
          <a:prstGeom prst="rect">
            <a:avLst/>
          </a:prstGeom>
          <a:noFill/>
          <a:ln w="9525">
            <a:noFill/>
            <a:miter lim="800000"/>
            <a:headEnd/>
            <a:tailEnd/>
          </a:ln>
        </p:spPr>
      </p:pic>
      <p:pic>
        <p:nvPicPr>
          <p:cNvPr id="29701" name="Picture 5" descr="C:\Users\Лена\Desktop\Емоційне вигорання вчителів\170.jpg"/>
          <p:cNvPicPr>
            <a:picLocks noChangeAspect="1" noChangeArrowheads="1"/>
          </p:cNvPicPr>
          <p:nvPr/>
        </p:nvPicPr>
        <p:blipFill>
          <a:blip r:embed="rId3"/>
          <a:srcRect/>
          <a:stretch>
            <a:fillRect/>
          </a:stretch>
        </p:blipFill>
        <p:spPr bwMode="auto">
          <a:xfrm>
            <a:off x="827088" y="2924175"/>
            <a:ext cx="2370137" cy="3359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arn(inVertical)">
                                      <p:cBhvr>
                                        <p:cTn id="12" dur="500"/>
                                        <p:tgtEl>
                                          <p:spTgt spid="2969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circle(in)">
                                      <p:cBhvr>
                                        <p:cTn id="17" dur="2000"/>
                                        <p:tgtEl>
                                          <p:spTgt spid="2970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701"/>
                                        </p:tgtEl>
                                        <p:attrNameLst>
                                          <p:attrName>style.visibility</p:attrName>
                                        </p:attrNameLst>
                                      </p:cBhvr>
                                      <p:to>
                                        <p:strVal val="visible"/>
                                      </p:to>
                                    </p:set>
                                    <p:animEffect transition="in" filter="circle(in)">
                                      <p:cBhvr>
                                        <p:cTn id="27"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323850" y="476250"/>
            <a:ext cx="4572000" cy="923925"/>
          </a:xfrm>
          <a:prstGeom prst="rect">
            <a:avLst/>
          </a:prstGeom>
          <a:noFill/>
          <a:ln w="9525">
            <a:noFill/>
            <a:miter lim="800000"/>
            <a:headEnd/>
            <a:tailEnd/>
          </a:ln>
        </p:spPr>
        <p:txBody>
          <a:bodyPr>
            <a:spAutoFit/>
          </a:bodyPr>
          <a:lstStyle/>
          <a:p>
            <a:r>
              <a:rPr lang="ru-RU"/>
              <a:t>- </a:t>
            </a:r>
            <a:r>
              <a:rPr lang="ru-RU" i="1"/>
              <a:t>достатнє фізичне навантаження, заняття спортом, ранкова гімнастика</a:t>
            </a:r>
            <a:r>
              <a:rPr lang="ru-RU"/>
              <a:t/>
            </a:r>
            <a:br>
              <a:rPr lang="ru-RU"/>
            </a:br>
            <a:endParaRPr lang="ru-RU"/>
          </a:p>
        </p:txBody>
      </p:sp>
      <p:sp>
        <p:nvSpPr>
          <p:cNvPr id="3" name="Прямоугольник 2"/>
          <p:cNvSpPr>
            <a:spLocks noChangeArrowheads="1"/>
          </p:cNvSpPr>
          <p:nvPr/>
        </p:nvSpPr>
        <p:spPr bwMode="auto">
          <a:xfrm>
            <a:off x="4067175" y="2708275"/>
            <a:ext cx="4572000" cy="1477963"/>
          </a:xfrm>
          <a:prstGeom prst="rect">
            <a:avLst/>
          </a:prstGeom>
          <a:noFill/>
          <a:ln w="9525">
            <a:noFill/>
            <a:miter lim="800000"/>
            <a:headEnd/>
            <a:tailEnd/>
          </a:ln>
        </p:spPr>
        <p:txBody>
          <a:bodyPr>
            <a:spAutoFit/>
          </a:bodyPr>
          <a:lstStyle/>
          <a:p>
            <a:r>
              <a:rPr lang="ru-RU"/>
              <a:t>- </a:t>
            </a:r>
            <a:r>
              <a:rPr lang="ru-RU" i="1"/>
              <a:t>танці</a:t>
            </a:r>
            <a:r>
              <a:rPr lang="ru-RU"/>
              <a:t> (танцювальні рухи під ритмічну музику сприяють звільненню від негативних емоцій, так само, як і будь-яка хатня робота) </a:t>
            </a:r>
            <a:br>
              <a:rPr lang="ru-RU"/>
            </a:br>
            <a:endParaRPr lang="ru-RU"/>
          </a:p>
        </p:txBody>
      </p:sp>
      <p:sp>
        <p:nvSpPr>
          <p:cNvPr id="4" name="Прямоугольник 3"/>
          <p:cNvSpPr>
            <a:spLocks noChangeArrowheads="1"/>
          </p:cNvSpPr>
          <p:nvPr/>
        </p:nvSpPr>
        <p:spPr bwMode="auto">
          <a:xfrm>
            <a:off x="250825" y="4365625"/>
            <a:ext cx="4572000" cy="1754188"/>
          </a:xfrm>
          <a:prstGeom prst="rect">
            <a:avLst/>
          </a:prstGeom>
          <a:noFill/>
          <a:ln w="9525">
            <a:noFill/>
            <a:miter lim="800000"/>
            <a:headEnd/>
            <a:tailEnd/>
          </a:ln>
        </p:spPr>
        <p:txBody>
          <a:bodyPr>
            <a:spAutoFit/>
          </a:bodyPr>
          <a:lstStyle/>
          <a:p>
            <a:r>
              <a:rPr lang="ru-RU"/>
              <a:t>- </a:t>
            </a:r>
            <a:r>
              <a:rPr lang="ru-RU" i="1"/>
              <a:t>фітотерапія, гомеопатія </a:t>
            </a:r>
            <a:r>
              <a:rPr lang="ru-RU"/>
              <a:t>(сприяє заспокоєнню чай з м'яти, настоянка з кореню валеріани; підвищує життєвий тонус настоянка елеутерококу, женьшеню, родіоли рожевої)</a:t>
            </a:r>
            <a:br>
              <a:rPr lang="ru-RU"/>
            </a:br>
            <a:endParaRPr lang="ru-RU"/>
          </a:p>
        </p:txBody>
      </p:sp>
      <p:pic>
        <p:nvPicPr>
          <p:cNvPr id="61442" name="Picture 2" descr="C:\Users\Лена\Desktop\Емоційне вигорання вчителів\1317134232_fitness-ladies-running.jpg"/>
          <p:cNvPicPr>
            <a:picLocks noChangeAspect="1" noChangeArrowheads="1"/>
          </p:cNvPicPr>
          <p:nvPr/>
        </p:nvPicPr>
        <p:blipFill>
          <a:blip r:embed="rId2"/>
          <a:srcRect/>
          <a:stretch>
            <a:fillRect/>
          </a:stretch>
        </p:blipFill>
        <p:spPr bwMode="auto">
          <a:xfrm>
            <a:off x="5148263" y="254000"/>
            <a:ext cx="3490912" cy="2325688"/>
          </a:xfrm>
          <a:prstGeom prst="rect">
            <a:avLst/>
          </a:prstGeom>
          <a:noFill/>
          <a:ln w="9525">
            <a:noFill/>
            <a:miter lim="800000"/>
            <a:headEnd/>
            <a:tailEnd/>
          </a:ln>
        </p:spPr>
      </p:pic>
      <p:pic>
        <p:nvPicPr>
          <p:cNvPr id="61443" name="Picture 3" descr="C:\Users\Лена\Desktop\Емоційне вигорання вчителів\Танець.png"/>
          <p:cNvPicPr>
            <a:picLocks noChangeAspect="1" noChangeArrowheads="1"/>
          </p:cNvPicPr>
          <p:nvPr/>
        </p:nvPicPr>
        <p:blipFill>
          <a:blip r:embed="rId3"/>
          <a:srcRect/>
          <a:stretch>
            <a:fillRect/>
          </a:stretch>
        </p:blipFill>
        <p:spPr bwMode="auto">
          <a:xfrm>
            <a:off x="1162050" y="1628775"/>
            <a:ext cx="1905000" cy="2371725"/>
          </a:xfrm>
          <a:prstGeom prst="rect">
            <a:avLst/>
          </a:prstGeom>
          <a:noFill/>
          <a:ln w="9525">
            <a:noFill/>
            <a:miter lim="800000"/>
            <a:headEnd/>
            <a:tailEnd/>
          </a:ln>
        </p:spPr>
      </p:pic>
      <p:pic>
        <p:nvPicPr>
          <p:cNvPr id="61444" name="Picture 4" descr="C:\Users\Лена\Desktop\Емоційне вигорання вчителів\006_big.jpg"/>
          <p:cNvPicPr>
            <a:picLocks noChangeAspect="1" noChangeArrowheads="1"/>
          </p:cNvPicPr>
          <p:nvPr/>
        </p:nvPicPr>
        <p:blipFill>
          <a:blip r:embed="rId4"/>
          <a:srcRect/>
          <a:stretch>
            <a:fillRect/>
          </a:stretch>
        </p:blipFill>
        <p:spPr bwMode="auto">
          <a:xfrm>
            <a:off x="4895850" y="4159250"/>
            <a:ext cx="3314700" cy="2525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42"/>
                                        </p:tgtEl>
                                        <p:attrNameLst>
                                          <p:attrName>style.visibility</p:attrName>
                                        </p:attrNameLst>
                                      </p:cBhvr>
                                      <p:to>
                                        <p:strVal val="visible"/>
                                      </p:to>
                                    </p:set>
                                    <p:animEffect transition="in" filter="circle(in)">
                                      <p:cBhvr>
                                        <p:cTn id="12" dur="2000"/>
                                        <p:tgtEl>
                                          <p:spTgt spid="614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1443"/>
                                        </p:tgtEl>
                                        <p:attrNameLst>
                                          <p:attrName>style.visibility</p:attrName>
                                        </p:attrNameLst>
                                      </p:cBhvr>
                                      <p:to>
                                        <p:strVal val="visible"/>
                                      </p:to>
                                    </p:set>
                                    <p:animEffect transition="in" filter="circle(in)">
                                      <p:cBhvr>
                                        <p:cTn id="22" dur="2000"/>
                                        <p:tgtEl>
                                          <p:spTgt spid="614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1444"/>
                                        </p:tgtEl>
                                        <p:attrNameLst>
                                          <p:attrName>style.visibility</p:attrName>
                                        </p:attrNameLst>
                                      </p:cBhvr>
                                      <p:to>
                                        <p:strVal val="visible"/>
                                      </p:to>
                                    </p:set>
                                    <p:animEffect transition="in" filter="circle(in)">
                                      <p:cBhvr>
                                        <p:cTn id="32" dur="2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611188" y="382588"/>
            <a:ext cx="4572000" cy="1754187"/>
          </a:xfrm>
          <a:prstGeom prst="rect">
            <a:avLst/>
          </a:prstGeom>
          <a:noFill/>
          <a:ln w="9525">
            <a:noFill/>
            <a:miter lim="800000"/>
            <a:headEnd/>
            <a:tailEnd/>
          </a:ln>
        </p:spPr>
        <p:txBody>
          <a:bodyPr>
            <a:spAutoFit/>
          </a:bodyPr>
          <a:lstStyle/>
          <a:p>
            <a:r>
              <a:rPr lang="ru-RU" i="1"/>
              <a:t>- масаж </a:t>
            </a:r>
            <a:r>
              <a:rPr lang="ru-RU"/>
              <a:t>(допоможе як класичний масаж, так і масаж біологічно активних точок на руках і ногах людини; корисно просто походити босоніж по землі, або по насипаним у коробку камінчикам)</a:t>
            </a:r>
            <a:br>
              <a:rPr lang="ru-RU"/>
            </a:br>
            <a:endParaRPr lang="ru-RU"/>
          </a:p>
        </p:txBody>
      </p:sp>
      <p:sp>
        <p:nvSpPr>
          <p:cNvPr id="3" name="Прямоугольник 2"/>
          <p:cNvSpPr>
            <a:spLocks noChangeArrowheads="1"/>
          </p:cNvSpPr>
          <p:nvPr/>
        </p:nvSpPr>
        <p:spPr bwMode="auto">
          <a:xfrm>
            <a:off x="4284663" y="2492375"/>
            <a:ext cx="4572000" cy="1477963"/>
          </a:xfrm>
          <a:prstGeom prst="rect">
            <a:avLst/>
          </a:prstGeom>
          <a:noFill/>
          <a:ln w="9525">
            <a:noFill/>
            <a:miter lim="800000"/>
            <a:headEnd/>
            <a:tailEnd/>
          </a:ln>
        </p:spPr>
        <p:txBody>
          <a:bodyPr>
            <a:spAutoFit/>
          </a:bodyPr>
          <a:lstStyle/>
          <a:p>
            <a:r>
              <a:rPr lang="ru-RU"/>
              <a:t>- </a:t>
            </a:r>
            <a:r>
              <a:rPr lang="ru-RU" i="1"/>
              <a:t>терапія кольором </a:t>
            </a:r>
            <a:r>
              <a:rPr lang="ru-RU"/>
              <a:t>(зелений та синій колір допомагають заспокоїтись, червоний та жовтий надають енергію і бадьорість)</a:t>
            </a:r>
            <a:br>
              <a:rPr lang="ru-RU"/>
            </a:br>
            <a:endParaRPr lang="ru-RU"/>
          </a:p>
        </p:txBody>
      </p:sp>
      <p:sp>
        <p:nvSpPr>
          <p:cNvPr id="4" name="Прямоугольник 3"/>
          <p:cNvSpPr>
            <a:spLocks noChangeArrowheads="1"/>
          </p:cNvSpPr>
          <p:nvPr/>
        </p:nvSpPr>
        <p:spPr bwMode="auto">
          <a:xfrm>
            <a:off x="250825" y="4365625"/>
            <a:ext cx="4572000" cy="2030413"/>
          </a:xfrm>
          <a:prstGeom prst="rect">
            <a:avLst/>
          </a:prstGeom>
          <a:noFill/>
          <a:ln w="9525">
            <a:noFill/>
            <a:miter lim="800000"/>
            <a:headEnd/>
            <a:tailEnd/>
          </a:ln>
        </p:spPr>
        <p:txBody>
          <a:bodyPr>
            <a:spAutoFit/>
          </a:bodyPr>
          <a:lstStyle/>
          <a:p>
            <a:r>
              <a:rPr lang="ru-RU"/>
              <a:t>- </a:t>
            </a:r>
            <a:r>
              <a:rPr lang="ru-RU" i="1"/>
              <a:t>ароматерапія</a:t>
            </a:r>
            <a:r>
              <a:rPr lang="ru-RU"/>
              <a:t> (запахи апельсину, бергамоту діють на нервову систему збуджуючи, з'являється відчуття приливу сил; запахи лаванди, анісу, шавлії діють заспокійливо, допомагають зняти нервове напруження) </a:t>
            </a:r>
            <a:br>
              <a:rPr lang="ru-RU"/>
            </a:br>
            <a:endParaRPr lang="ru-RU"/>
          </a:p>
        </p:txBody>
      </p:sp>
      <p:pic>
        <p:nvPicPr>
          <p:cNvPr id="62466" name="Picture 2" descr="C:\Users\Лена\Desktop\Емоційне вигорання вчителів\276_big.jpg"/>
          <p:cNvPicPr>
            <a:picLocks noChangeAspect="1" noChangeArrowheads="1"/>
          </p:cNvPicPr>
          <p:nvPr/>
        </p:nvPicPr>
        <p:blipFill>
          <a:blip r:embed="rId2"/>
          <a:srcRect/>
          <a:stretch>
            <a:fillRect/>
          </a:stretch>
        </p:blipFill>
        <p:spPr bwMode="auto">
          <a:xfrm>
            <a:off x="5580063" y="238125"/>
            <a:ext cx="3095625" cy="2041525"/>
          </a:xfrm>
          <a:prstGeom prst="rect">
            <a:avLst/>
          </a:prstGeom>
          <a:noFill/>
          <a:ln w="9525">
            <a:noFill/>
            <a:miter lim="800000"/>
            <a:headEnd/>
            <a:tailEnd/>
          </a:ln>
        </p:spPr>
      </p:pic>
      <p:pic>
        <p:nvPicPr>
          <p:cNvPr id="62467" name="Picture 3" descr="C:\Users\Лена\Desktop\Емоційне вигорання вчителів\783584012-290x284.jpg"/>
          <p:cNvPicPr>
            <a:picLocks noChangeAspect="1" noChangeArrowheads="1"/>
          </p:cNvPicPr>
          <p:nvPr/>
        </p:nvPicPr>
        <p:blipFill>
          <a:blip r:embed="rId3"/>
          <a:srcRect/>
          <a:stretch>
            <a:fillRect/>
          </a:stretch>
        </p:blipFill>
        <p:spPr bwMode="auto">
          <a:xfrm>
            <a:off x="1470025" y="2060575"/>
            <a:ext cx="2135188" cy="2090738"/>
          </a:xfrm>
          <a:prstGeom prst="rect">
            <a:avLst/>
          </a:prstGeom>
          <a:noFill/>
          <a:ln w="9525">
            <a:noFill/>
            <a:miter lim="800000"/>
            <a:headEnd/>
            <a:tailEnd/>
          </a:ln>
        </p:spPr>
      </p:pic>
      <p:pic>
        <p:nvPicPr>
          <p:cNvPr id="62468" name="Picture 4" descr="C:\Users\Лена\Desktop\Емоційне вигорання вчителів\81095513_1268250412_d697395b6bc0.jpg"/>
          <p:cNvPicPr>
            <a:picLocks noChangeAspect="1" noChangeArrowheads="1"/>
          </p:cNvPicPr>
          <p:nvPr/>
        </p:nvPicPr>
        <p:blipFill>
          <a:blip r:embed="rId4"/>
          <a:srcRect/>
          <a:stretch>
            <a:fillRect/>
          </a:stretch>
        </p:blipFill>
        <p:spPr bwMode="auto">
          <a:xfrm>
            <a:off x="6084888" y="3716338"/>
            <a:ext cx="1962150" cy="2576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2466"/>
                                        </p:tgtEl>
                                        <p:attrNameLst>
                                          <p:attrName>style.visibility</p:attrName>
                                        </p:attrNameLst>
                                      </p:cBhvr>
                                      <p:to>
                                        <p:strVal val="visible"/>
                                      </p:to>
                                    </p:set>
                                    <p:animEffect transition="in" filter="circle(in)">
                                      <p:cBhvr>
                                        <p:cTn id="12" dur="2000"/>
                                        <p:tgtEl>
                                          <p:spTgt spid="624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2467"/>
                                        </p:tgtEl>
                                        <p:attrNameLst>
                                          <p:attrName>style.visibility</p:attrName>
                                        </p:attrNameLst>
                                      </p:cBhvr>
                                      <p:to>
                                        <p:strVal val="visible"/>
                                      </p:to>
                                    </p:set>
                                    <p:animEffect transition="in" filter="circle(in)">
                                      <p:cBhvr>
                                        <p:cTn id="22" dur="2000"/>
                                        <p:tgtEl>
                                          <p:spTgt spid="6246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2468"/>
                                        </p:tgtEl>
                                        <p:attrNameLst>
                                          <p:attrName>style.visibility</p:attrName>
                                        </p:attrNameLst>
                                      </p:cBhvr>
                                      <p:to>
                                        <p:strVal val="visible"/>
                                      </p:to>
                                    </p:set>
                                    <p:animEffect transition="in" filter="circle(in)">
                                      <p:cBhvr>
                                        <p:cTn id="32" dur="20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395288" y="333375"/>
            <a:ext cx="4572000" cy="646113"/>
          </a:xfrm>
          <a:prstGeom prst="rect">
            <a:avLst/>
          </a:prstGeom>
          <a:noFill/>
          <a:ln w="9525">
            <a:noFill/>
            <a:miter lim="800000"/>
            <a:headEnd/>
            <a:tailEnd/>
          </a:ln>
        </p:spPr>
        <p:txBody>
          <a:bodyPr>
            <a:spAutoFit/>
          </a:bodyPr>
          <a:lstStyle/>
          <a:p>
            <a:r>
              <a:rPr lang="ru-RU"/>
              <a:t>- </a:t>
            </a:r>
            <a:r>
              <a:rPr lang="ru-RU" i="1"/>
              <a:t>терапія мінералами</a:t>
            </a:r>
            <a:br>
              <a:rPr lang="ru-RU" i="1"/>
            </a:br>
            <a:endParaRPr lang="ru-RU"/>
          </a:p>
        </p:txBody>
      </p:sp>
      <p:sp>
        <p:nvSpPr>
          <p:cNvPr id="3" name="Прямоугольник 2"/>
          <p:cNvSpPr>
            <a:spLocks noChangeArrowheads="1"/>
          </p:cNvSpPr>
          <p:nvPr/>
        </p:nvSpPr>
        <p:spPr bwMode="auto">
          <a:xfrm>
            <a:off x="3779838" y="2133600"/>
            <a:ext cx="4572000" cy="2030413"/>
          </a:xfrm>
          <a:prstGeom prst="rect">
            <a:avLst/>
          </a:prstGeom>
          <a:noFill/>
          <a:ln w="9525">
            <a:noFill/>
            <a:miter lim="800000"/>
            <a:headEnd/>
            <a:tailEnd/>
          </a:ln>
        </p:spPr>
        <p:txBody>
          <a:bodyPr>
            <a:spAutoFit/>
          </a:bodyPr>
          <a:lstStyle/>
          <a:p>
            <a:r>
              <a:rPr lang="ru-RU" i="1"/>
              <a:t>- дихальні вправи </a:t>
            </a:r>
            <a:r>
              <a:rPr lang="ru-RU"/>
              <a:t>(заспокійливе з подовженим видихом дихання зменшує надлишкове збудження і нервове напруження; мобілізуюче дихання з збільшеним вдихом допомагає подолати в'ялість, сонливість)</a:t>
            </a:r>
            <a:br>
              <a:rPr lang="ru-RU"/>
            </a:br>
            <a:endParaRPr lang="ru-RU"/>
          </a:p>
        </p:txBody>
      </p:sp>
      <p:sp>
        <p:nvSpPr>
          <p:cNvPr id="4" name="Прямоугольник 3"/>
          <p:cNvSpPr>
            <a:spLocks noChangeArrowheads="1"/>
          </p:cNvSpPr>
          <p:nvPr/>
        </p:nvSpPr>
        <p:spPr bwMode="auto">
          <a:xfrm>
            <a:off x="179388" y="4941888"/>
            <a:ext cx="4572000" cy="1754187"/>
          </a:xfrm>
          <a:prstGeom prst="rect">
            <a:avLst/>
          </a:prstGeom>
          <a:noFill/>
          <a:ln w="9525">
            <a:noFill/>
            <a:miter lim="800000"/>
            <a:headEnd/>
            <a:tailEnd/>
          </a:ln>
        </p:spPr>
        <p:txBody>
          <a:bodyPr>
            <a:spAutoFit/>
          </a:bodyPr>
          <a:lstStyle/>
          <a:p>
            <a:r>
              <a:rPr lang="ru-RU"/>
              <a:t>- </a:t>
            </a:r>
            <a:r>
              <a:rPr lang="ru-RU" i="1"/>
              <a:t>баня і водні процедури </a:t>
            </a:r>
            <a:r>
              <a:rPr lang="ru-RU"/>
              <a:t>(контрастний душ перед сном допоможе зняти втому дня, а зранку додасть бадьорості; взагалі, вода чудово змиває будь-який негатив)</a:t>
            </a:r>
            <a:br>
              <a:rPr lang="ru-RU"/>
            </a:br>
            <a:endParaRPr lang="ru-RU"/>
          </a:p>
        </p:txBody>
      </p:sp>
      <p:pic>
        <p:nvPicPr>
          <p:cNvPr id="63490" name="Picture 2" descr="C:\Users\Лена\Desktop\Емоційне вигорання вчителів\stoun_terapia.jpg"/>
          <p:cNvPicPr>
            <a:picLocks noChangeAspect="1" noChangeArrowheads="1"/>
          </p:cNvPicPr>
          <p:nvPr/>
        </p:nvPicPr>
        <p:blipFill>
          <a:blip r:embed="rId2"/>
          <a:srcRect/>
          <a:stretch>
            <a:fillRect/>
          </a:stretch>
        </p:blipFill>
        <p:spPr bwMode="auto">
          <a:xfrm>
            <a:off x="4643438" y="115888"/>
            <a:ext cx="2881312" cy="1935162"/>
          </a:xfrm>
          <a:prstGeom prst="rect">
            <a:avLst/>
          </a:prstGeom>
          <a:noFill/>
          <a:ln w="9525">
            <a:noFill/>
            <a:miter lim="800000"/>
            <a:headEnd/>
            <a:tailEnd/>
          </a:ln>
        </p:spPr>
      </p:pic>
      <p:pic>
        <p:nvPicPr>
          <p:cNvPr id="63491" name="Picture 3" descr="C:\Users\Лена\Desktop\Емоційне вигорання вчителів\dykhatelnye-uprazhneniya-uluchshayut-zdorove.jpg"/>
          <p:cNvPicPr>
            <a:picLocks noChangeAspect="1" noChangeArrowheads="1"/>
          </p:cNvPicPr>
          <p:nvPr/>
        </p:nvPicPr>
        <p:blipFill>
          <a:blip r:embed="rId3"/>
          <a:srcRect/>
          <a:stretch>
            <a:fillRect/>
          </a:stretch>
        </p:blipFill>
        <p:spPr bwMode="auto">
          <a:xfrm>
            <a:off x="323850" y="1628775"/>
            <a:ext cx="3114675" cy="1946275"/>
          </a:xfrm>
          <a:prstGeom prst="rect">
            <a:avLst/>
          </a:prstGeom>
          <a:noFill/>
          <a:ln w="9525">
            <a:noFill/>
            <a:miter lim="800000"/>
            <a:headEnd/>
            <a:tailEnd/>
          </a:ln>
        </p:spPr>
      </p:pic>
      <p:pic>
        <p:nvPicPr>
          <p:cNvPr id="63492" name="Picture 4" descr="C:\Users\Лена\Desktop\Емоційне вигорання вчителів\1270504523_banya-2.jpg"/>
          <p:cNvPicPr>
            <a:picLocks noChangeAspect="1" noChangeArrowheads="1"/>
          </p:cNvPicPr>
          <p:nvPr/>
        </p:nvPicPr>
        <p:blipFill>
          <a:blip r:embed="rId4"/>
          <a:srcRect/>
          <a:stretch>
            <a:fillRect/>
          </a:stretch>
        </p:blipFill>
        <p:spPr bwMode="auto">
          <a:xfrm>
            <a:off x="5275263" y="4222750"/>
            <a:ext cx="2968625" cy="2192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circle(in)">
                                      <p:cBhvr>
                                        <p:cTn id="12" dur="20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3491"/>
                                        </p:tgtEl>
                                        <p:attrNameLst>
                                          <p:attrName>style.visibility</p:attrName>
                                        </p:attrNameLst>
                                      </p:cBhvr>
                                      <p:to>
                                        <p:strVal val="visible"/>
                                      </p:to>
                                    </p:set>
                                    <p:animEffect transition="in" filter="circle(in)">
                                      <p:cBhvr>
                                        <p:cTn id="22" dur="2000"/>
                                        <p:tgtEl>
                                          <p:spTgt spid="6349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3492"/>
                                        </p:tgtEl>
                                        <p:attrNameLst>
                                          <p:attrName>style.visibility</p:attrName>
                                        </p:attrNameLst>
                                      </p:cBhvr>
                                      <p:to>
                                        <p:strVal val="visible"/>
                                      </p:to>
                                    </p:set>
                                    <p:animEffect transition="in" filter="circle(in)">
                                      <p:cBhvr>
                                        <p:cTn id="32" dur="2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4447</Words>
  <PresentationFormat>Экран (4:3)</PresentationFormat>
  <Paragraphs>321</Paragraphs>
  <Slides>104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104</vt:i4>
      </vt:variant>
    </vt:vector>
  </HeadingPairs>
  <TitlesOfParts>
    <vt:vector size="106" baseType="lpstr">
      <vt:lpstr>Тема Office</vt:lpstr>
      <vt:lpstr>Диаграмма</vt:lpstr>
      <vt:lpstr>Слайд 1</vt:lpstr>
      <vt:lpstr>Слайд 2</vt:lpstr>
      <vt:lpstr>Слайд 3</vt:lpstr>
      <vt:lpstr>Здоров’я – найцінніше, що ми маємо!</vt:lpstr>
      <vt:lpstr>Серцево-судинні захворювання (ССЗ) є основною причиною смертності та інвалідності населення у більшості країн світу. Очікується, що до 2030 р. понад 23 млн осіб помре від цих недуг, і вони утримають першість серед причин смерті населення планети. Однак якщо у розвинених країнах світу кількість смертей від ССЗ знижується, то в інших — стрімко зростає. Україна — серед останніх.</vt:lpstr>
      <vt:lpstr>Слайд 6</vt:lpstr>
      <vt:lpstr>        Первинна захворюваність на            ішемічну хворобу серця        серед дорослого населення м. Рівного  (на 1 тис.нас) </vt:lpstr>
      <vt:lpstr>Первинна захворюваність на            Інфаркт міокарда        серед дорослого населення м. Рівного  (на 1 тис.нас)</vt:lpstr>
      <vt:lpstr>Первинна захворюваність на    і н с у л ь т и    серед дорослого населення м. Рівного  (на 1 тис.дор.нас) </vt:lpstr>
      <vt:lpstr>Смертність чоловічого населення  м. Рівне 2017 р. в працездатному віці</vt:lpstr>
      <vt:lpstr>Слайд 11</vt:lpstr>
      <vt:lpstr>Слайд 12</vt:lpstr>
      <vt:lpstr>Іншим важливим способом профілактики серцево-судинних захворювань є фізично активний спосіб життя</vt:lpstr>
      <vt:lpstr>Раціон харчування - найважливіший фактор профілактики серцево-судинних захворювань</vt:lpstr>
      <vt:lpstr>Слайд 15</vt:lpstr>
      <vt:lpstr>Слайд 16</vt:lpstr>
      <vt:lpstr>Слайд 17</vt:lpstr>
      <vt:lpstr>Слайд 18</vt:lpstr>
      <vt:lpstr>Діабет — одне з перших відомих людству захворювань. Вперше стан «надмірного виділення сечі», що є одним із симптомів діабету, було описано ще у 1550 році до н. е. у давньоєгипетському папірусі Еберса. Індійські лікарі приблизно в той же час теж були знайомі з цим захворюванням і називали його «медова сеча», відзначаючи, що солодка на смак сеча приваблює мурах </vt:lpstr>
      <vt:lpstr>Слайд 20</vt:lpstr>
      <vt:lpstr>Захворюваність на цукровий діабет  (на 10 тис.жит.) по м.Рівне</vt:lpstr>
      <vt:lpstr>Смертність від цукрового діабету серед жителів м. Рівне (випадків)</vt:lpstr>
      <vt:lpstr>Слайд 23</vt:lpstr>
      <vt:lpstr>Слайд 24</vt:lpstr>
      <vt:lpstr>Слайд 25</vt:lpstr>
      <vt:lpstr>Слайд 26</vt:lpstr>
      <vt:lpstr>Слайд 27</vt:lpstr>
      <vt:lpstr>Слайд 28</vt:lpstr>
      <vt:lpstr>Слайд 29</vt:lpstr>
      <vt:lpstr>Слайд 30</vt:lpstr>
      <vt:lpstr>Онкологічні захворювання на 100 тис. населення </vt:lpstr>
      <vt:lpstr>Кількість хворих, що знаходяться на “Д” обліку більше    5 років від загального їх числа (%) </vt:lpstr>
      <vt:lpstr>Питома вага онкологічних захворювань IV стадії </vt:lpstr>
      <vt:lpstr>Дорічна летальність онкологічно-хворих (%) </vt:lpstr>
      <vt:lpstr>Слайд 35</vt:lpstr>
      <vt:lpstr>Зареєстровано хворих на СНІД  (на 100 тис.населення) </vt:lpstr>
      <vt:lpstr>Померло від СНІДу (на 100 тис.населення) </vt:lpstr>
      <vt:lpstr>ВІЛ-інфіковані, зареєстровані вперше  (на 100 тис.населення) </vt:lpstr>
      <vt:lpstr>Показник захворюваності на tbc  (на 100 тис.населення) по м. Рівне</vt:lpstr>
      <vt:lpstr>Смерність від туберкульозу на 100 тисяч населення м. Рівне</vt:lpstr>
      <vt:lpstr>Захворюваність на хронічний алкоголізм серед жителів міста Рівного</vt:lpstr>
      <vt:lpstr>ПЕРЕБУВАЄ ХВОРИХ НА ДИСПАНСЕРНОМУ ОБЛІКУ НА 01.01.2018 на хронічний алкоголізм серед жителів міста Рівного</vt:lpstr>
      <vt:lpstr>Захворюваність на хронічну наркоманію серед жителів міста Рівного</vt:lpstr>
      <vt:lpstr>ПЕРЕБУВАЄ ХВОРИХ НА ДИСПАНСЕРНОМУ ОБЛІКУ НА 01.01.2018 на хронічну наркоманію серед жителів міста Рівного</vt:lpstr>
      <vt:lpstr>Здоровий спосіб життя</vt:lpstr>
      <vt:lpstr>Здоровий спосіб життя – чи життя  для власної насолоди?</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Несерйозно про серйозне Чому в компаніях вживають алкоголь?</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Вплив емоцій і почуттів на здоров’я людини</vt:lpstr>
      <vt:lpstr>Слайд 74</vt:lpstr>
      <vt:lpstr>Позитивні емоції</vt:lpstr>
      <vt:lpstr>Почуття і здоров’я</vt:lpstr>
      <vt:lpstr>Заздрість </vt:lpstr>
      <vt:lpstr>Ревнощі</vt:lpstr>
      <vt:lpstr>Почуття провини до себе</vt:lpstr>
      <vt:lpstr>Жалість до себе</vt:lpstr>
      <vt:lpstr>Жадібність</vt:lpstr>
      <vt:lpstr>Поради для самоконтролю емоційного стану</vt:lpstr>
      <vt:lpstr>Це треба знати:</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Валентина</dc:creator>
  <cp:lastModifiedBy>Валентина</cp:lastModifiedBy>
  <cp:revision>111</cp:revision>
  <dcterms:created xsi:type="dcterms:W3CDTF">2018-02-23T16:46:43Z</dcterms:created>
  <dcterms:modified xsi:type="dcterms:W3CDTF">2018-03-01T18:04:45Z</dcterms:modified>
</cp:coreProperties>
</file>